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30"/>
  </p:notesMasterIdLst>
  <p:handoutMasterIdLst>
    <p:handoutMasterId r:id="rId31"/>
  </p:handoutMasterIdLst>
  <p:sldIdLst>
    <p:sldId id="258" r:id="rId3"/>
    <p:sldId id="273" r:id="rId4"/>
    <p:sldId id="268" r:id="rId5"/>
    <p:sldId id="278" r:id="rId6"/>
    <p:sldId id="279" r:id="rId7"/>
    <p:sldId id="281" r:id="rId8"/>
    <p:sldId id="276" r:id="rId9"/>
    <p:sldId id="337" r:id="rId10"/>
    <p:sldId id="335" r:id="rId11"/>
    <p:sldId id="269" r:id="rId12"/>
    <p:sldId id="282" r:id="rId13"/>
    <p:sldId id="334" r:id="rId14"/>
    <p:sldId id="287" r:id="rId15"/>
    <p:sldId id="285" r:id="rId16"/>
    <p:sldId id="332" r:id="rId17"/>
    <p:sldId id="333" r:id="rId18"/>
    <p:sldId id="325" r:id="rId19"/>
    <p:sldId id="331" r:id="rId20"/>
    <p:sldId id="284" r:id="rId21"/>
    <p:sldId id="286" r:id="rId22"/>
    <p:sldId id="271" r:id="rId23"/>
    <p:sldId id="272" r:id="rId24"/>
    <p:sldId id="277" r:id="rId25"/>
    <p:sldId id="283" r:id="rId26"/>
    <p:sldId id="270" r:id="rId27"/>
    <p:sldId id="274" r:id="rId28"/>
    <p:sldId id="275" r:id="rId29"/>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337"/>
            <p14:sldId id="335"/>
            <p14:sldId id="269"/>
            <p14:sldId id="282"/>
            <p14:sldId id="334"/>
            <p14:sldId id="287"/>
            <p14:sldId id="285"/>
            <p14:sldId id="332"/>
            <p14:sldId id="333"/>
            <p14:sldId id="325"/>
            <p14:sldId id="331"/>
            <p14:sldId id="284"/>
            <p14:sldId id="286"/>
            <p14:sldId id="271"/>
            <p14:sldId id="272"/>
            <p14:sldId id="277"/>
            <p14:sldId id="283"/>
            <p14:sldId id="270"/>
            <p14:sldId id="274"/>
            <p14:sldId id="275"/>
          </p14:sldIdLst>
        </p14:section>
      </p14:sectionLst>
    </p:ext>
    <p:ext uri="{EFAFB233-063F-42B5-8137-9DF3F51BA10A}">
      <p15:sldGuideLst xmlns:p15="http://schemas.microsoft.com/office/powerpoint/2012/main">
        <p15:guide id="1" orient="horz" pos="3296"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77" autoAdjust="0"/>
    <p:restoredTop sz="96942"/>
  </p:normalViewPr>
  <p:slideViewPr>
    <p:cSldViewPr showGuides="1">
      <p:cViewPr>
        <p:scale>
          <a:sx n="128" d="100"/>
          <a:sy n="128" d="100"/>
        </p:scale>
        <p:origin x="2088" y="-832"/>
      </p:cViewPr>
      <p:guideLst>
        <p:guide orient="horz" pos="3296"/>
        <p:guide pos="4032"/>
      </p:guideLst>
    </p:cSldViewPr>
  </p:slideViewPr>
  <p:outlineViewPr>
    <p:cViewPr>
      <p:scale>
        <a:sx n="33" d="100"/>
        <a:sy n="33" d="100"/>
      </p:scale>
      <p:origin x="0" y="-29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xfrm>
            <a:off x="2022475" y="1582738"/>
            <a:ext cx="10553700" cy="7915275"/>
          </a:xfrm>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14</a:t>
            </a:fld>
            <a:endParaRPr lang="en-US" altLang="ja-JP"/>
          </a:p>
        </p:txBody>
      </p:sp>
    </p:spTree>
    <p:extLst>
      <p:ext uri="{BB962C8B-B14F-4D97-AF65-F5344CB8AC3E}">
        <p14:creationId xmlns:p14="http://schemas.microsoft.com/office/powerpoint/2010/main" val="178269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16</a:t>
            </a:fld>
            <a:endParaRPr lang="en-US" altLang="ja-JP"/>
          </a:p>
        </p:txBody>
      </p:sp>
    </p:spTree>
    <p:extLst>
      <p:ext uri="{BB962C8B-B14F-4D97-AF65-F5344CB8AC3E}">
        <p14:creationId xmlns:p14="http://schemas.microsoft.com/office/powerpoint/2010/main" val="2129253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17</a:t>
            </a:fld>
            <a:endParaRPr lang="en-US" altLang="ja-JP"/>
          </a:p>
        </p:txBody>
      </p:sp>
    </p:spTree>
    <p:extLst>
      <p:ext uri="{BB962C8B-B14F-4D97-AF65-F5344CB8AC3E}">
        <p14:creationId xmlns:p14="http://schemas.microsoft.com/office/powerpoint/2010/main" val="165688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18</a:t>
            </a:fld>
            <a:endParaRPr lang="en-US" altLang="ja-JP"/>
          </a:p>
        </p:txBody>
      </p:sp>
    </p:spTree>
    <p:extLst>
      <p:ext uri="{BB962C8B-B14F-4D97-AF65-F5344CB8AC3E}">
        <p14:creationId xmlns:p14="http://schemas.microsoft.com/office/powerpoint/2010/main" val="145057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19</a:t>
            </a:fld>
            <a:endParaRPr lang="en-US" altLang="ja-JP"/>
          </a:p>
        </p:txBody>
      </p:sp>
    </p:spTree>
    <p:extLst>
      <p:ext uri="{BB962C8B-B14F-4D97-AF65-F5344CB8AC3E}">
        <p14:creationId xmlns:p14="http://schemas.microsoft.com/office/powerpoint/2010/main" val="351172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6" y="511177"/>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6"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0.tiff"/></Relationships>
</file>

<file path=ppt/slides/_rels/slide1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png"/><Relationship Id="rId1" Type="http://schemas.openxmlformats.org/officeDocument/2006/relationships/slideLayout" Target="../slideLayouts/slideLayout3.xml"/><Relationship Id="rId5" Type="http://schemas.openxmlformats.org/officeDocument/2006/relationships/image" Target="../media/image27.tiff"/><Relationship Id="rId4" Type="http://schemas.openxmlformats.org/officeDocument/2006/relationships/image" Target="../media/image26.tiff"/></Relationships>
</file>

<file path=ppt/slides/_rels/slide2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7"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3"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4"/>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10"/>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a:xfrm>
            <a:off x="0" y="0"/>
            <a:ext cx="11042650" cy="833041"/>
          </a:xfrm>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a:xfrm>
            <a:off x="879475" y="709366"/>
            <a:ext cx="11042650" cy="810904"/>
          </a:xfrm>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6428263" y="43154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5" y="137513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52" y="2803300"/>
            <a:ext cx="6011416" cy="3994599"/>
          </a:xfrm>
          <a:prstGeom prst="rect">
            <a:avLst/>
          </a:prstGeom>
        </p:spPr>
      </p:pic>
      <p:pic>
        <p:nvPicPr>
          <p:cNvPr id="3" name="図 2">
            <a:extLst>
              <a:ext uri="{FF2B5EF4-FFF2-40B4-BE49-F238E27FC236}">
                <a16:creationId xmlns:a16="http://schemas.microsoft.com/office/drawing/2014/main" id="{F2446B36-ED24-9648-BBD6-35CAA040CA68}"/>
              </a:ext>
            </a:extLst>
          </p:cNvPr>
          <p:cNvPicPr>
            <a:picLocks noChangeAspect="1"/>
          </p:cNvPicPr>
          <p:nvPr/>
        </p:nvPicPr>
        <p:blipFill>
          <a:blip r:embed="rId4"/>
          <a:stretch>
            <a:fillRect/>
          </a:stretch>
        </p:blipFill>
        <p:spPr>
          <a:xfrm>
            <a:off x="6189375" y="7320880"/>
            <a:ext cx="6612225" cy="2191079"/>
          </a:xfrm>
          <a:prstGeom prst="rect">
            <a:avLst/>
          </a:prstGeom>
        </p:spPr>
      </p:pic>
      <p:sp>
        <p:nvSpPr>
          <p:cNvPr id="9" name="正方形/長方形 8">
            <a:extLst>
              <a:ext uri="{FF2B5EF4-FFF2-40B4-BE49-F238E27FC236}">
                <a16:creationId xmlns:a16="http://schemas.microsoft.com/office/drawing/2014/main" id="{D33FE03B-A2CA-D446-8A3E-A69066FCEF02}"/>
              </a:ext>
            </a:extLst>
          </p:cNvPr>
          <p:cNvSpPr/>
          <p:nvPr/>
        </p:nvSpPr>
        <p:spPr>
          <a:xfrm>
            <a:off x="599643" y="7680921"/>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10" name="正方形/長方形 9">
            <a:extLst>
              <a:ext uri="{FF2B5EF4-FFF2-40B4-BE49-F238E27FC236}">
                <a16:creationId xmlns:a16="http://schemas.microsoft.com/office/drawing/2014/main" id="{22392F68-9EE6-674F-80CC-10B65CFEFB9C}"/>
              </a:ext>
            </a:extLst>
          </p:cNvPr>
          <p:cNvSpPr/>
          <p:nvPr/>
        </p:nvSpPr>
        <p:spPr>
          <a:xfrm>
            <a:off x="599643" y="7104856"/>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11" name="正方形/長方形 10">
            <a:extLst>
              <a:ext uri="{FF2B5EF4-FFF2-40B4-BE49-F238E27FC236}">
                <a16:creationId xmlns:a16="http://schemas.microsoft.com/office/drawing/2014/main" id="{3C77EDF8-2FEC-EF44-A710-49D409816706}"/>
              </a:ext>
            </a:extLst>
          </p:cNvPr>
          <p:cNvSpPr/>
          <p:nvPr/>
        </p:nvSpPr>
        <p:spPr>
          <a:xfrm>
            <a:off x="519282"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sp>
        <p:nvSpPr>
          <p:cNvPr id="12" name="正方形/長方形 11">
            <a:extLst>
              <a:ext uri="{FF2B5EF4-FFF2-40B4-BE49-F238E27FC236}">
                <a16:creationId xmlns:a16="http://schemas.microsoft.com/office/drawing/2014/main" id="{02D7C720-100C-CE40-94B2-B89EFC566017}"/>
              </a:ext>
            </a:extLst>
          </p:cNvPr>
          <p:cNvSpPr/>
          <p:nvPr/>
        </p:nvSpPr>
        <p:spPr>
          <a:xfrm>
            <a:off x="2944416"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spTree>
    <p:extLst>
      <p:ext uri="{BB962C8B-B14F-4D97-AF65-F5344CB8AC3E}">
        <p14:creationId xmlns:p14="http://schemas.microsoft.com/office/powerpoint/2010/main" val="3115111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2"/>
          <a:stretch>
            <a:fillRect/>
          </a:stretch>
        </p:blipFill>
        <p:spPr>
          <a:xfrm>
            <a:off x="6189375" y="7320880"/>
            <a:ext cx="6612225" cy="2191079"/>
          </a:xfrm>
          <a:prstGeom prst="rect">
            <a:avLst/>
          </a:prstGeom>
        </p:spPr>
      </p:pic>
      <p:pic>
        <p:nvPicPr>
          <p:cNvPr id="17" name="図 16"/>
          <p:cNvPicPr>
            <a:picLocks noChangeAspect="1"/>
          </p:cNvPicPr>
          <p:nvPr/>
        </p:nvPicPr>
        <p:blipFill rotWithShape="1">
          <a:blip r:embed="rId3"/>
          <a:srcRect l="1358" t="3844" r="1358" b="1646"/>
          <a:stretch/>
        </p:blipFill>
        <p:spPr>
          <a:xfrm>
            <a:off x="928192" y="264097"/>
            <a:ext cx="10945216" cy="9289032"/>
          </a:xfrm>
          <a:prstGeom prst="rect">
            <a:avLst/>
          </a:prstGeom>
        </p:spPr>
      </p:pic>
      <p:sp>
        <p:nvSpPr>
          <p:cNvPr id="7" name="正方形/長方形 6">
            <a:extLst>
              <a:ext uri="{FF2B5EF4-FFF2-40B4-BE49-F238E27FC236}">
                <a16:creationId xmlns:a16="http://schemas.microsoft.com/office/drawing/2014/main" id="{12C831D2-A01D-0F4E-9663-A630EAD63471}"/>
              </a:ext>
            </a:extLst>
          </p:cNvPr>
          <p:cNvSpPr/>
          <p:nvPr/>
        </p:nvSpPr>
        <p:spPr>
          <a:xfrm>
            <a:off x="6544816" y="1632248"/>
            <a:ext cx="1512168" cy="2160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a:solidFill>
                  <a:schemeClr val="tx1"/>
                </a:solidFill>
              </a:rPr>
              <a:t>隣接ノードのセット</a:t>
            </a:r>
          </a:p>
        </p:txBody>
      </p:sp>
    </p:spTree>
    <p:extLst>
      <p:ext uri="{BB962C8B-B14F-4D97-AF65-F5344CB8AC3E}">
        <p14:creationId xmlns:p14="http://schemas.microsoft.com/office/powerpoint/2010/main" val="1462669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4" name="図 3"/>
          <p:cNvPicPr>
            <a:picLocks noChangeAspect="1"/>
          </p:cNvPicPr>
          <p:nvPr/>
        </p:nvPicPr>
        <p:blipFill>
          <a:blip r:embed="rId2"/>
          <a:stretch>
            <a:fillRect/>
          </a:stretch>
        </p:blipFill>
        <p:spPr>
          <a:xfrm>
            <a:off x="-23497" y="928789"/>
            <a:ext cx="12825098" cy="3185809"/>
          </a:xfrm>
          <a:prstGeom prst="rect">
            <a:avLst/>
          </a:prstGeom>
        </p:spPr>
      </p:pic>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3"/>
          <a:stretch>
            <a:fillRect/>
          </a:stretch>
        </p:blipFill>
        <p:spPr>
          <a:xfrm>
            <a:off x="6189375" y="7320880"/>
            <a:ext cx="6612225" cy="2191079"/>
          </a:xfrm>
          <a:prstGeom prst="rect">
            <a:avLst/>
          </a:prstGeom>
        </p:spPr>
      </p:pic>
      <p:sp>
        <p:nvSpPr>
          <p:cNvPr id="7" name="正方形/長方形 6">
            <a:extLst>
              <a:ext uri="{FF2B5EF4-FFF2-40B4-BE49-F238E27FC236}">
                <a16:creationId xmlns:a16="http://schemas.microsoft.com/office/drawing/2014/main" id="{000C0533-C460-B34F-81E4-8584423319E5}"/>
              </a:ext>
            </a:extLst>
          </p:cNvPr>
          <p:cNvSpPr/>
          <p:nvPr/>
        </p:nvSpPr>
        <p:spPr>
          <a:xfrm>
            <a:off x="6792549"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オープン・ノード・リスト</a:t>
            </a:r>
          </a:p>
        </p:txBody>
      </p:sp>
      <p:sp>
        <p:nvSpPr>
          <p:cNvPr id="8" name="正方形/長方形 7">
            <a:extLst>
              <a:ext uri="{FF2B5EF4-FFF2-40B4-BE49-F238E27FC236}">
                <a16:creationId xmlns:a16="http://schemas.microsoft.com/office/drawing/2014/main" id="{5C5B8EC5-9EA9-3B4F-8632-7CBE78EDDF43}"/>
              </a:ext>
            </a:extLst>
          </p:cNvPr>
          <p:cNvSpPr/>
          <p:nvPr/>
        </p:nvSpPr>
        <p:spPr>
          <a:xfrm>
            <a:off x="6792549" y="6288178"/>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クローズ・ノード・リスト</a:t>
            </a:r>
          </a:p>
        </p:txBody>
      </p:sp>
      <p:sp>
        <p:nvSpPr>
          <p:cNvPr id="9" name="正方形/長方形 8">
            <a:extLst>
              <a:ext uri="{FF2B5EF4-FFF2-40B4-BE49-F238E27FC236}">
                <a16:creationId xmlns:a16="http://schemas.microsoft.com/office/drawing/2014/main" id="{AF4DA4F5-1863-1244-9119-F21FC6092EFC}"/>
              </a:ext>
            </a:extLst>
          </p:cNvPr>
          <p:cNvSpPr/>
          <p:nvPr/>
        </p:nvSpPr>
        <p:spPr>
          <a:xfrm>
            <a:off x="3766379" y="4841080"/>
            <a:ext cx="2664296" cy="83503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フロンティア・</a:t>
            </a:r>
            <a:endParaRPr lang="en-US" altLang="ja-JP" dirty="0">
              <a:solidFill>
                <a:schemeClr val="tx1"/>
              </a:solidFill>
            </a:endParaRPr>
          </a:p>
          <a:p>
            <a:pPr algn="ctr"/>
            <a:r>
              <a:rPr lang="ja-JP" altLang="en-US">
                <a:solidFill>
                  <a:schemeClr val="tx1"/>
                </a:solidFill>
              </a:rPr>
              <a:t>ノードリスト</a:t>
            </a:r>
          </a:p>
        </p:txBody>
      </p:sp>
      <p:sp>
        <p:nvSpPr>
          <p:cNvPr id="10" name="正方形/長方形 9">
            <a:extLst>
              <a:ext uri="{FF2B5EF4-FFF2-40B4-BE49-F238E27FC236}">
                <a16:creationId xmlns:a16="http://schemas.microsoft.com/office/drawing/2014/main" id="{CE67AA8A-23AA-E043-8083-DD8A19FEDABC}"/>
              </a:ext>
            </a:extLst>
          </p:cNvPr>
          <p:cNvSpPr/>
          <p:nvPr/>
        </p:nvSpPr>
        <p:spPr>
          <a:xfrm>
            <a:off x="3767305" y="6021030"/>
            <a:ext cx="2664296" cy="75045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探索済</a:t>
            </a:r>
            <a:endParaRPr lang="en-US" altLang="ja-JP" dirty="0">
              <a:solidFill>
                <a:schemeClr val="tx1"/>
              </a:solidFill>
            </a:endParaRPr>
          </a:p>
          <a:p>
            <a:pPr algn="ctr"/>
            <a:r>
              <a:rPr lang="ja-JP" altLang="en-US">
                <a:solidFill>
                  <a:schemeClr val="tx1"/>
                </a:solidFill>
              </a:rPr>
              <a:t>ノードリスト</a:t>
            </a:r>
          </a:p>
        </p:txBody>
      </p:sp>
      <p:sp>
        <p:nvSpPr>
          <p:cNvPr id="11" name="正方形/長方形 10">
            <a:extLst>
              <a:ext uri="{FF2B5EF4-FFF2-40B4-BE49-F238E27FC236}">
                <a16:creationId xmlns:a16="http://schemas.microsoft.com/office/drawing/2014/main" id="{D80679D4-FFEB-FA47-995B-7F7B3DCBCA35}"/>
              </a:ext>
            </a:extLst>
          </p:cNvPr>
          <p:cNvSpPr/>
          <p:nvPr/>
        </p:nvSpPr>
        <p:spPr>
          <a:xfrm>
            <a:off x="3766379" y="7116407"/>
            <a:ext cx="2664296" cy="63689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未探索</a:t>
            </a:r>
            <a:endParaRPr lang="en-US" altLang="ja-JP">
              <a:solidFill>
                <a:schemeClr val="tx1"/>
              </a:solidFill>
            </a:endParaRPr>
          </a:p>
          <a:p>
            <a:pPr algn="ctr"/>
            <a:r>
              <a:rPr lang="ja-JP" altLang="en-US">
                <a:solidFill>
                  <a:schemeClr val="tx1"/>
                </a:solidFill>
              </a:rPr>
              <a:t>ノードリスト</a:t>
            </a:r>
          </a:p>
        </p:txBody>
      </p:sp>
      <p:sp>
        <p:nvSpPr>
          <p:cNvPr id="2" name="角丸四角形吹き出し 1">
            <a:extLst>
              <a:ext uri="{FF2B5EF4-FFF2-40B4-BE49-F238E27FC236}">
                <a16:creationId xmlns:a16="http://schemas.microsoft.com/office/drawing/2014/main" id="{B004FBC6-6885-8C45-BA97-E4FC79F7BA4A}"/>
              </a:ext>
            </a:extLst>
          </p:cNvPr>
          <p:cNvSpPr/>
          <p:nvPr/>
        </p:nvSpPr>
        <p:spPr>
          <a:xfrm>
            <a:off x="8343358" y="3721755"/>
            <a:ext cx="1513825" cy="504056"/>
          </a:xfrm>
          <a:prstGeom prst="wedgeRoundRectCallout">
            <a:avLst>
              <a:gd name="adj1" fmla="val 9055"/>
              <a:gd name="adj2" fmla="val -209613"/>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a:solidFill>
                  <a:schemeClr val="tx1"/>
                </a:solidFill>
              </a:rPr>
              <a:t>リストじゃなくてもいいのでは？</a:t>
            </a:r>
          </a:p>
        </p:txBody>
      </p:sp>
      <p:sp>
        <p:nvSpPr>
          <p:cNvPr id="12" name="正方形/長方形 11">
            <a:extLst>
              <a:ext uri="{FF2B5EF4-FFF2-40B4-BE49-F238E27FC236}">
                <a16:creationId xmlns:a16="http://schemas.microsoft.com/office/drawing/2014/main" id="{7B5CC03A-CAB7-5E46-A8DE-949BC0B7BD1F}"/>
              </a:ext>
            </a:extLst>
          </p:cNvPr>
          <p:cNvSpPr/>
          <p:nvPr/>
        </p:nvSpPr>
        <p:spPr>
          <a:xfrm>
            <a:off x="208112" y="4961245"/>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a:t>
            </a:r>
          </a:p>
        </p:txBody>
      </p:sp>
      <p:sp>
        <p:nvSpPr>
          <p:cNvPr id="13" name="正方形/長方形 12">
            <a:extLst>
              <a:ext uri="{FF2B5EF4-FFF2-40B4-BE49-F238E27FC236}">
                <a16:creationId xmlns:a16="http://schemas.microsoft.com/office/drawing/2014/main" id="{DAB5112E-8DE4-7D4C-AAFB-542D5830DC69}"/>
              </a:ext>
            </a:extLst>
          </p:cNvPr>
          <p:cNvSpPr/>
          <p:nvPr/>
        </p:nvSpPr>
        <p:spPr>
          <a:xfrm>
            <a:off x="208112" y="5924317"/>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p>
        </p:txBody>
      </p:sp>
      <p:sp>
        <p:nvSpPr>
          <p:cNvPr id="14" name="正方形/長方形 13">
            <a:extLst>
              <a:ext uri="{FF2B5EF4-FFF2-40B4-BE49-F238E27FC236}">
                <a16:creationId xmlns:a16="http://schemas.microsoft.com/office/drawing/2014/main" id="{316A5523-AC0F-3A45-8F3A-6EB18C7DC48D}"/>
              </a:ext>
            </a:extLst>
          </p:cNvPr>
          <p:cNvSpPr/>
          <p:nvPr/>
        </p:nvSpPr>
        <p:spPr>
          <a:xfrm>
            <a:off x="9857183"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現在位置・ノード</a:t>
            </a:r>
          </a:p>
        </p:txBody>
      </p:sp>
      <p:pic>
        <p:nvPicPr>
          <p:cNvPr id="3" name="図 2"/>
          <p:cNvPicPr>
            <a:picLocks noChangeAspect="1"/>
          </p:cNvPicPr>
          <p:nvPr/>
        </p:nvPicPr>
        <p:blipFill>
          <a:blip r:embed="rId4"/>
          <a:stretch>
            <a:fillRect/>
          </a:stretch>
        </p:blipFill>
        <p:spPr>
          <a:xfrm>
            <a:off x="-131733" y="7757878"/>
            <a:ext cx="25866666" cy="10907936"/>
          </a:xfrm>
          <a:prstGeom prst="rect">
            <a:avLst/>
          </a:prstGeom>
        </p:spPr>
      </p:pic>
    </p:spTree>
    <p:extLst>
      <p:ext uri="{BB962C8B-B14F-4D97-AF65-F5344CB8AC3E}">
        <p14:creationId xmlns:p14="http://schemas.microsoft.com/office/powerpoint/2010/main" val="4186421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3" name="図 2">
            <a:extLst>
              <a:ext uri="{FF2B5EF4-FFF2-40B4-BE49-F238E27FC236}">
                <a16:creationId xmlns:a16="http://schemas.microsoft.com/office/drawing/2014/main" id="{FC0F9358-1638-E940-A5F1-AC4DA94C93F4}"/>
              </a:ext>
            </a:extLst>
          </p:cNvPr>
          <p:cNvPicPr>
            <a:picLocks noChangeAspect="1"/>
          </p:cNvPicPr>
          <p:nvPr/>
        </p:nvPicPr>
        <p:blipFill rotWithShape="1">
          <a:blip r:embed="rId3">
            <a:extLst>
              <a:ext uri="{28A0092B-C50C-407E-A947-70E740481C1C}">
                <a14:useLocalDpi xmlns:a14="http://schemas.microsoft.com/office/drawing/2010/main" val="0"/>
              </a:ext>
            </a:extLst>
          </a:blip>
          <a:srcRect l="29327" t="29173" b="49195"/>
          <a:stretch/>
        </p:blipFill>
        <p:spPr>
          <a:xfrm>
            <a:off x="0" y="448237"/>
            <a:ext cx="4248472" cy="864097"/>
          </a:xfrm>
          <a:prstGeom prst="rect">
            <a:avLst/>
          </a:prstGeom>
        </p:spPr>
      </p:pic>
      <p:sp>
        <p:nvSpPr>
          <p:cNvPr id="4" name="正方形/長方形 3">
            <a:extLst>
              <a:ext uri="{FF2B5EF4-FFF2-40B4-BE49-F238E27FC236}">
                <a16:creationId xmlns:a16="http://schemas.microsoft.com/office/drawing/2014/main" id="{FE8660BB-20CE-0E44-AE48-4D586BD2E5DA}"/>
              </a:ext>
            </a:extLst>
          </p:cNvPr>
          <p:cNvSpPr/>
          <p:nvPr/>
        </p:nvSpPr>
        <p:spPr>
          <a:xfrm>
            <a:off x="136104" y="141622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6" name="正方形/長方形 5">
            <a:extLst>
              <a:ext uri="{FF2B5EF4-FFF2-40B4-BE49-F238E27FC236}">
                <a16:creationId xmlns:a16="http://schemas.microsoft.com/office/drawing/2014/main" id="{934A113C-F389-EE40-8950-C2F826D829D6}"/>
              </a:ext>
            </a:extLst>
          </p:cNvPr>
          <p:cNvSpPr/>
          <p:nvPr/>
        </p:nvSpPr>
        <p:spPr>
          <a:xfrm>
            <a:off x="136104" y="286722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7" name="正方形/長方形 6">
            <a:extLst>
              <a:ext uri="{FF2B5EF4-FFF2-40B4-BE49-F238E27FC236}">
                <a16:creationId xmlns:a16="http://schemas.microsoft.com/office/drawing/2014/main" id="{73492E3A-5D05-6145-97C6-7EAFC4AEFBCA}"/>
              </a:ext>
            </a:extLst>
          </p:cNvPr>
          <p:cNvSpPr/>
          <p:nvPr/>
        </p:nvSpPr>
        <p:spPr>
          <a:xfrm>
            <a:off x="136104" y="206429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9" name="正方形/長方形 8">
            <a:extLst>
              <a:ext uri="{FF2B5EF4-FFF2-40B4-BE49-F238E27FC236}">
                <a16:creationId xmlns:a16="http://schemas.microsoft.com/office/drawing/2014/main" id="{799F12D4-66FD-484F-84EA-6E07F6510D20}"/>
              </a:ext>
            </a:extLst>
          </p:cNvPr>
          <p:cNvSpPr/>
          <p:nvPr/>
        </p:nvSpPr>
        <p:spPr>
          <a:xfrm>
            <a:off x="136104" y="413529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ブロックを保持する</a:t>
            </a:r>
          </a:p>
        </p:txBody>
      </p:sp>
      <p:sp>
        <p:nvSpPr>
          <p:cNvPr id="10" name="正方形/長方形 9">
            <a:extLst>
              <a:ext uri="{FF2B5EF4-FFF2-40B4-BE49-F238E27FC236}">
                <a16:creationId xmlns:a16="http://schemas.microsoft.com/office/drawing/2014/main" id="{F9824C72-558C-F842-9147-5F59410FA01C}"/>
              </a:ext>
            </a:extLst>
          </p:cNvPr>
          <p:cNvSpPr/>
          <p:nvPr/>
        </p:nvSpPr>
        <p:spPr>
          <a:xfrm>
            <a:off x="136104" y="493821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ブロックを運ぶ</a:t>
            </a:r>
          </a:p>
        </p:txBody>
      </p:sp>
      <p:sp>
        <p:nvSpPr>
          <p:cNvPr id="11" name="正方形/長方形 10">
            <a:extLst>
              <a:ext uri="{FF2B5EF4-FFF2-40B4-BE49-F238E27FC236}">
                <a16:creationId xmlns:a16="http://schemas.microsoft.com/office/drawing/2014/main" id="{247BC9FF-5D21-F04A-B892-81409BCB0536}"/>
              </a:ext>
            </a:extLst>
          </p:cNvPr>
          <p:cNvSpPr/>
          <p:nvPr/>
        </p:nvSpPr>
        <p:spPr>
          <a:xfrm>
            <a:off x="136104" y="574114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a:t>
            </a:r>
            <a:r>
              <a:rPr lang="en-US" altLang="ja-JP" dirty="0">
                <a:solidFill>
                  <a:schemeClr val="tx1"/>
                </a:solidFill>
              </a:rPr>
              <a:t>45°</a:t>
            </a:r>
            <a:r>
              <a:rPr lang="ja-JP" altLang="en-US">
                <a:solidFill>
                  <a:schemeClr val="tx1"/>
                </a:solidFill>
              </a:rPr>
              <a:t>旋回する</a:t>
            </a:r>
          </a:p>
        </p:txBody>
      </p:sp>
      <p:sp>
        <p:nvSpPr>
          <p:cNvPr id="13" name="正方形/長方形 12">
            <a:extLst>
              <a:ext uri="{FF2B5EF4-FFF2-40B4-BE49-F238E27FC236}">
                <a16:creationId xmlns:a16="http://schemas.microsoft.com/office/drawing/2014/main" id="{A1832FD2-CB20-2F41-8FEF-9213E6E3B6DA}"/>
              </a:ext>
            </a:extLst>
          </p:cNvPr>
          <p:cNvSpPr/>
          <p:nvPr/>
        </p:nvSpPr>
        <p:spPr>
          <a:xfrm>
            <a:off x="136104" y="654406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a:t>
            </a:r>
            <a:r>
              <a:rPr lang="en-US" altLang="ja-JP" dirty="0">
                <a:solidFill>
                  <a:schemeClr val="tx1"/>
                </a:solidFill>
              </a:rPr>
              <a:t>45°</a:t>
            </a:r>
            <a:r>
              <a:rPr lang="ja-JP" altLang="en-US">
                <a:solidFill>
                  <a:schemeClr val="tx1"/>
                </a:solidFill>
              </a:rPr>
              <a:t>旋回する</a:t>
            </a:r>
          </a:p>
        </p:txBody>
      </p:sp>
      <p:sp>
        <p:nvSpPr>
          <p:cNvPr id="14" name="正方形/長方形 13">
            <a:extLst>
              <a:ext uri="{FF2B5EF4-FFF2-40B4-BE49-F238E27FC236}">
                <a16:creationId xmlns:a16="http://schemas.microsoft.com/office/drawing/2014/main" id="{80B9F297-23FF-7B44-9120-090E971EBFAC}"/>
              </a:ext>
            </a:extLst>
          </p:cNvPr>
          <p:cNvSpPr/>
          <p:nvPr/>
        </p:nvSpPr>
        <p:spPr>
          <a:xfrm>
            <a:off x="136104" y="912108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ブロックをブロックサークルに置く</a:t>
            </a:r>
          </a:p>
        </p:txBody>
      </p:sp>
      <p:sp>
        <p:nvSpPr>
          <p:cNvPr id="16" name="正方形/長方形 15">
            <a:extLst>
              <a:ext uri="{FF2B5EF4-FFF2-40B4-BE49-F238E27FC236}">
                <a16:creationId xmlns:a16="http://schemas.microsoft.com/office/drawing/2014/main" id="{F0292EE4-5488-BC4D-A3E9-BDE6159223B9}"/>
              </a:ext>
            </a:extLst>
          </p:cNvPr>
          <p:cNvSpPr/>
          <p:nvPr/>
        </p:nvSpPr>
        <p:spPr>
          <a:xfrm>
            <a:off x="136104" y="814991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ブロックサークルを判定する</a:t>
            </a:r>
          </a:p>
        </p:txBody>
      </p:sp>
      <p:sp>
        <p:nvSpPr>
          <p:cNvPr id="17" name="正方形/長方形 16">
            <a:extLst>
              <a:ext uri="{FF2B5EF4-FFF2-40B4-BE49-F238E27FC236}">
                <a16:creationId xmlns:a16="http://schemas.microsoft.com/office/drawing/2014/main" id="{8BD90384-D38B-A540-A992-03C4451A7BF2}"/>
              </a:ext>
            </a:extLst>
          </p:cNvPr>
          <p:cNvSpPr/>
          <p:nvPr/>
        </p:nvSpPr>
        <p:spPr>
          <a:xfrm>
            <a:off x="6400800" y="1051373"/>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目標ヨー角に走行体のヨー角を保ちながら後退する</a:t>
            </a:r>
          </a:p>
        </p:txBody>
      </p:sp>
      <p:sp>
        <p:nvSpPr>
          <p:cNvPr id="18" name="正方形/長方形 17">
            <a:extLst>
              <a:ext uri="{FF2B5EF4-FFF2-40B4-BE49-F238E27FC236}">
                <a16:creationId xmlns:a16="http://schemas.microsoft.com/office/drawing/2014/main" id="{837C1059-66EF-7748-B4D0-B4C7F18996FC}"/>
              </a:ext>
            </a:extLst>
          </p:cNvPr>
          <p:cNvSpPr/>
          <p:nvPr/>
        </p:nvSpPr>
        <p:spPr>
          <a:xfrm>
            <a:off x="136104" y="7346988"/>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目標ヨー角に走行体のヨー角を保ちながら前進する</a:t>
            </a:r>
          </a:p>
        </p:txBody>
      </p:sp>
      <p:sp>
        <p:nvSpPr>
          <p:cNvPr id="20" name="正方形/長方形 19">
            <a:extLst>
              <a:ext uri="{FF2B5EF4-FFF2-40B4-BE49-F238E27FC236}">
                <a16:creationId xmlns:a16="http://schemas.microsoft.com/office/drawing/2014/main" id="{E24AEC71-F2C9-ED44-8533-D7259BF8EE62}"/>
              </a:ext>
            </a:extLst>
          </p:cNvPr>
          <p:cNvSpPr/>
          <p:nvPr/>
        </p:nvSpPr>
        <p:spPr>
          <a:xfrm>
            <a:off x="6400800" y="183100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交差サークルを判定、停止する</a:t>
            </a:r>
          </a:p>
        </p:txBody>
      </p:sp>
      <p:sp>
        <p:nvSpPr>
          <p:cNvPr id="21" name="正方形/長方形 20">
            <a:extLst>
              <a:ext uri="{FF2B5EF4-FFF2-40B4-BE49-F238E27FC236}">
                <a16:creationId xmlns:a16="http://schemas.microsoft.com/office/drawing/2014/main" id="{02B098F8-9D79-B341-8785-B72BC2171162}"/>
              </a:ext>
            </a:extLst>
          </p:cNvPr>
          <p:cNvSpPr/>
          <p:nvPr/>
        </p:nvSpPr>
        <p:spPr>
          <a:xfrm>
            <a:off x="6400800" y="261063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交差サークルで旋回し、ラインを探す</a:t>
            </a:r>
          </a:p>
        </p:txBody>
      </p:sp>
      <p:sp>
        <p:nvSpPr>
          <p:cNvPr id="22" name="正方形/長方形 21">
            <a:extLst>
              <a:ext uri="{FF2B5EF4-FFF2-40B4-BE49-F238E27FC236}">
                <a16:creationId xmlns:a16="http://schemas.microsoft.com/office/drawing/2014/main" id="{21217BDA-9334-734F-BDE6-07DB2A55ACB5}"/>
              </a:ext>
            </a:extLst>
          </p:cNvPr>
          <p:cNvSpPr/>
          <p:nvPr/>
        </p:nvSpPr>
        <p:spPr>
          <a:xfrm>
            <a:off x="6400800" y="3390260"/>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23" name="正方形/長方形 22">
            <a:extLst>
              <a:ext uri="{FF2B5EF4-FFF2-40B4-BE49-F238E27FC236}">
                <a16:creationId xmlns:a16="http://schemas.microsoft.com/office/drawing/2014/main" id="{464B937D-D2BF-F04C-8346-890178A3A0FD}"/>
              </a:ext>
            </a:extLst>
          </p:cNvPr>
          <p:cNvSpPr/>
          <p:nvPr/>
        </p:nvSpPr>
        <p:spPr>
          <a:xfrm>
            <a:off x="6400800" y="4949518"/>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24" name="正方形/長方形 23">
            <a:extLst>
              <a:ext uri="{FF2B5EF4-FFF2-40B4-BE49-F238E27FC236}">
                <a16:creationId xmlns:a16="http://schemas.microsoft.com/office/drawing/2014/main" id="{85CADDE2-8E78-1D42-B710-5A9F39F26E50}"/>
              </a:ext>
            </a:extLst>
          </p:cNvPr>
          <p:cNvSpPr/>
          <p:nvPr/>
        </p:nvSpPr>
        <p:spPr>
          <a:xfrm>
            <a:off x="6400800" y="4169889"/>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25" name="正方形/長方形 24">
            <a:extLst>
              <a:ext uri="{FF2B5EF4-FFF2-40B4-BE49-F238E27FC236}">
                <a16:creationId xmlns:a16="http://schemas.microsoft.com/office/drawing/2014/main" id="{4D9CA887-43E2-5243-BE7A-4E756401B444}"/>
              </a:ext>
            </a:extLst>
          </p:cNvPr>
          <p:cNvSpPr/>
          <p:nvPr/>
        </p:nvSpPr>
        <p:spPr>
          <a:xfrm>
            <a:off x="142800" y="348628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6" name="正方形/長方形 25">
            <a:extLst>
              <a:ext uri="{FF2B5EF4-FFF2-40B4-BE49-F238E27FC236}">
                <a16:creationId xmlns:a16="http://schemas.microsoft.com/office/drawing/2014/main" id="{8796BBD5-D4A6-954E-A215-192040FF6A92}"/>
              </a:ext>
            </a:extLst>
          </p:cNvPr>
          <p:cNvSpPr/>
          <p:nvPr/>
        </p:nvSpPr>
        <p:spPr>
          <a:xfrm>
            <a:off x="6400800" y="5729147"/>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7" name="正方形/長方形 26">
            <a:extLst>
              <a:ext uri="{FF2B5EF4-FFF2-40B4-BE49-F238E27FC236}">
                <a16:creationId xmlns:a16="http://schemas.microsoft.com/office/drawing/2014/main" id="{F30538E6-043C-2044-ACCE-34B842615186}"/>
              </a:ext>
            </a:extLst>
          </p:cNvPr>
          <p:cNvSpPr/>
          <p:nvPr/>
        </p:nvSpPr>
        <p:spPr>
          <a:xfrm>
            <a:off x="6400800" y="650877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交差サークルを左に旋回し、ライン左側を探す</a:t>
            </a:r>
          </a:p>
        </p:txBody>
      </p:sp>
      <p:sp>
        <p:nvSpPr>
          <p:cNvPr id="28" name="正方形/長方形 27">
            <a:extLst>
              <a:ext uri="{FF2B5EF4-FFF2-40B4-BE49-F238E27FC236}">
                <a16:creationId xmlns:a16="http://schemas.microsoft.com/office/drawing/2014/main" id="{600FED97-56BC-8E42-BA4A-2BF1E67FD825}"/>
              </a:ext>
            </a:extLst>
          </p:cNvPr>
          <p:cNvSpPr/>
          <p:nvPr/>
        </p:nvSpPr>
        <p:spPr>
          <a:xfrm>
            <a:off x="6400800" y="7288405"/>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交差サークルを右に旋回し、ライン左側を探す</a:t>
            </a:r>
          </a:p>
        </p:txBody>
      </p:sp>
      <p:sp>
        <p:nvSpPr>
          <p:cNvPr id="29" name="正方形/長方形 28">
            <a:extLst>
              <a:ext uri="{FF2B5EF4-FFF2-40B4-BE49-F238E27FC236}">
                <a16:creationId xmlns:a16="http://schemas.microsoft.com/office/drawing/2014/main" id="{EBF57704-0386-C34D-86A1-B16B04C9C743}"/>
              </a:ext>
            </a:extLst>
          </p:cNvPr>
          <p:cNvSpPr/>
          <p:nvPr/>
        </p:nvSpPr>
        <p:spPr>
          <a:xfrm>
            <a:off x="6400800" y="806803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交差サークルを通過</a:t>
            </a:r>
          </a:p>
        </p:txBody>
      </p:sp>
      <p:sp>
        <p:nvSpPr>
          <p:cNvPr id="30" name="正方形/長方形 29">
            <a:extLst>
              <a:ext uri="{FF2B5EF4-FFF2-40B4-BE49-F238E27FC236}">
                <a16:creationId xmlns:a16="http://schemas.microsoft.com/office/drawing/2014/main" id="{3A5C565E-7487-7F46-BEEF-B2F986CAC283}"/>
              </a:ext>
            </a:extLst>
          </p:cNvPr>
          <p:cNvSpPr/>
          <p:nvPr/>
        </p:nvSpPr>
        <p:spPr>
          <a:xfrm>
            <a:off x="6400800" y="8847659"/>
            <a:ext cx="5040560" cy="432048"/>
          </a:xfrm>
          <a:prstGeom prst="rect">
            <a:avLst/>
          </a:prstGeom>
          <a:solidFill>
            <a:schemeClr val="accent4">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色の判定</a:t>
            </a:r>
          </a:p>
        </p:txBody>
      </p:sp>
      <p:sp>
        <p:nvSpPr>
          <p:cNvPr id="31" name="正方形/長方形 30">
            <a:extLst>
              <a:ext uri="{FF2B5EF4-FFF2-40B4-BE49-F238E27FC236}">
                <a16:creationId xmlns:a16="http://schemas.microsoft.com/office/drawing/2014/main" id="{ADD86BFD-21F3-3A40-B1DC-E9B42E085F18}"/>
              </a:ext>
            </a:extLst>
          </p:cNvPr>
          <p:cNvSpPr/>
          <p:nvPr/>
        </p:nvSpPr>
        <p:spPr>
          <a:xfrm>
            <a:off x="4528592" y="412117"/>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スタート位置を探す</a:t>
            </a:r>
          </a:p>
        </p:txBody>
      </p:sp>
    </p:spTree>
    <p:extLst>
      <p:ext uri="{BB962C8B-B14F-4D97-AF65-F5344CB8AC3E}">
        <p14:creationId xmlns:p14="http://schemas.microsoft.com/office/powerpoint/2010/main" val="1787054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グループ化 96">
            <a:extLst>
              <a:ext uri="{FF2B5EF4-FFF2-40B4-BE49-F238E27FC236}">
                <a16:creationId xmlns:a16="http://schemas.microsoft.com/office/drawing/2014/main" id="{F634C192-727D-8741-98CB-161F0DFB3CED}"/>
              </a:ext>
            </a:extLst>
          </p:cNvPr>
          <p:cNvGrpSpPr/>
          <p:nvPr/>
        </p:nvGrpSpPr>
        <p:grpSpPr>
          <a:xfrm>
            <a:off x="2368352" y="768152"/>
            <a:ext cx="6840760" cy="6840760"/>
            <a:chOff x="4799856" y="2276872"/>
            <a:chExt cx="4320480" cy="4320480"/>
          </a:xfrm>
        </p:grpSpPr>
        <p:sp>
          <p:nvSpPr>
            <p:cNvPr id="98" name="正方形/長方形 97">
              <a:extLst>
                <a:ext uri="{FF2B5EF4-FFF2-40B4-BE49-F238E27FC236}">
                  <a16:creationId xmlns:a16="http://schemas.microsoft.com/office/drawing/2014/main" id="{9E203491-1159-A14F-8E07-10BA208DF112}"/>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99" name="円/楕円 98">
              <a:extLst>
                <a:ext uri="{FF2B5EF4-FFF2-40B4-BE49-F238E27FC236}">
                  <a16:creationId xmlns:a16="http://schemas.microsoft.com/office/drawing/2014/main" id="{3C48938B-003A-4549-96CD-EC874C544AB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0" name="円/楕円 99">
              <a:extLst>
                <a:ext uri="{FF2B5EF4-FFF2-40B4-BE49-F238E27FC236}">
                  <a16:creationId xmlns:a16="http://schemas.microsoft.com/office/drawing/2014/main" id="{028F67B9-24AA-C644-AC2D-B684C90100F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1" name="正方形/長方形 100">
              <a:extLst>
                <a:ext uri="{FF2B5EF4-FFF2-40B4-BE49-F238E27FC236}">
                  <a16:creationId xmlns:a16="http://schemas.microsoft.com/office/drawing/2014/main" id="{5E46C208-2FE6-5A41-9652-186ECAF84376}"/>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02" name="円/楕円 101">
              <a:extLst>
                <a:ext uri="{FF2B5EF4-FFF2-40B4-BE49-F238E27FC236}">
                  <a16:creationId xmlns:a16="http://schemas.microsoft.com/office/drawing/2014/main" id="{9E43EE45-247A-BE4E-80D2-CEA68A7342B9}"/>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D83366D5-FAF8-7F4C-BBC8-E95C1CD189A5}"/>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4" name="正方形/長方形 103">
              <a:extLst>
                <a:ext uri="{FF2B5EF4-FFF2-40B4-BE49-F238E27FC236}">
                  <a16:creationId xmlns:a16="http://schemas.microsoft.com/office/drawing/2014/main" id="{61B497D0-8306-AC4B-8162-06BCA5006EBE}"/>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05" name="円/楕円 104">
              <a:extLst>
                <a:ext uri="{FF2B5EF4-FFF2-40B4-BE49-F238E27FC236}">
                  <a16:creationId xmlns:a16="http://schemas.microsoft.com/office/drawing/2014/main" id="{37A0BD3C-0288-BD41-9B8C-0DD9407086D2}"/>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6" name="円/楕円 105">
              <a:extLst>
                <a:ext uri="{FF2B5EF4-FFF2-40B4-BE49-F238E27FC236}">
                  <a16:creationId xmlns:a16="http://schemas.microsoft.com/office/drawing/2014/main" id="{038C55A0-49EF-C047-BC77-7E119EF76B66}"/>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7" name="円/楕円 106">
              <a:extLst>
                <a:ext uri="{FF2B5EF4-FFF2-40B4-BE49-F238E27FC236}">
                  <a16:creationId xmlns:a16="http://schemas.microsoft.com/office/drawing/2014/main" id="{259D7E12-7921-1346-95AE-4ADFB5C7EDA7}"/>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8" name="正方形/長方形 107">
              <a:extLst>
                <a:ext uri="{FF2B5EF4-FFF2-40B4-BE49-F238E27FC236}">
                  <a16:creationId xmlns:a16="http://schemas.microsoft.com/office/drawing/2014/main" id="{EB10B4FE-7994-8E4F-A735-29B3D819B1D0}"/>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09" name="円/楕円 108">
              <a:extLst>
                <a:ext uri="{FF2B5EF4-FFF2-40B4-BE49-F238E27FC236}">
                  <a16:creationId xmlns:a16="http://schemas.microsoft.com/office/drawing/2014/main" id="{8727C3EC-37D0-4340-8E41-68A872FAC5A3}"/>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0" name="円/楕円 109">
              <a:extLst>
                <a:ext uri="{FF2B5EF4-FFF2-40B4-BE49-F238E27FC236}">
                  <a16:creationId xmlns:a16="http://schemas.microsoft.com/office/drawing/2014/main" id="{0BC8943C-AC15-2F49-8F65-AC95830EE94E}"/>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1" name="円/楕円 110">
              <a:extLst>
                <a:ext uri="{FF2B5EF4-FFF2-40B4-BE49-F238E27FC236}">
                  <a16:creationId xmlns:a16="http://schemas.microsoft.com/office/drawing/2014/main" id="{F43AF527-E163-7F42-80F2-A9515093C5C3}"/>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56AFF6D8-F22C-7148-B274-9551738740F9}"/>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13" name="円/楕円 112">
              <a:extLst>
                <a:ext uri="{FF2B5EF4-FFF2-40B4-BE49-F238E27FC236}">
                  <a16:creationId xmlns:a16="http://schemas.microsoft.com/office/drawing/2014/main" id="{560DCC1A-C343-D244-8CB0-59FCB3716D2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4" name="円/楕円 113">
              <a:extLst>
                <a:ext uri="{FF2B5EF4-FFF2-40B4-BE49-F238E27FC236}">
                  <a16:creationId xmlns:a16="http://schemas.microsoft.com/office/drawing/2014/main" id="{5F0B46FE-0593-BE4C-B55B-0F213F83C47E}"/>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5" name="円/楕円 114">
              <a:extLst>
                <a:ext uri="{FF2B5EF4-FFF2-40B4-BE49-F238E27FC236}">
                  <a16:creationId xmlns:a16="http://schemas.microsoft.com/office/drawing/2014/main" id="{4ACC00B9-6B35-D148-AD61-AF8ABB44A248}"/>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6" name="正方形/長方形 115">
              <a:extLst>
                <a:ext uri="{FF2B5EF4-FFF2-40B4-BE49-F238E27FC236}">
                  <a16:creationId xmlns:a16="http://schemas.microsoft.com/office/drawing/2014/main" id="{ED0DFF03-9048-0548-8145-CBFB0271DBC9}"/>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17" name="円/楕円 116">
              <a:extLst>
                <a:ext uri="{FF2B5EF4-FFF2-40B4-BE49-F238E27FC236}">
                  <a16:creationId xmlns:a16="http://schemas.microsoft.com/office/drawing/2014/main" id="{A6680A9C-F5C3-9E4D-BEDF-4108E57922A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楕円 117">
              <a:extLst>
                <a:ext uri="{FF2B5EF4-FFF2-40B4-BE49-F238E27FC236}">
                  <a16:creationId xmlns:a16="http://schemas.microsoft.com/office/drawing/2014/main" id="{DC91C6A9-CB8C-F34A-9E6C-ABCEB3BC4A83}"/>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CC9AF3A-026D-9641-8F59-4BB9609A429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20" name="円/楕円 119">
              <a:extLst>
                <a:ext uri="{FF2B5EF4-FFF2-40B4-BE49-F238E27FC236}">
                  <a16:creationId xmlns:a16="http://schemas.microsoft.com/office/drawing/2014/main" id="{9271506C-820B-704F-850A-F93FB238A5AA}"/>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楕円 120">
              <a:extLst>
                <a:ext uri="{FF2B5EF4-FFF2-40B4-BE49-F238E27FC236}">
                  <a16:creationId xmlns:a16="http://schemas.microsoft.com/office/drawing/2014/main" id="{84354F9D-2646-FC4C-8604-C7AA0A005091}"/>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9D683C40-BE9A-3044-8062-2A79D321926B}"/>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23" name="円/楕円 122">
              <a:extLst>
                <a:ext uri="{FF2B5EF4-FFF2-40B4-BE49-F238E27FC236}">
                  <a16:creationId xmlns:a16="http://schemas.microsoft.com/office/drawing/2014/main" id="{A29D9291-2546-E24D-9D8B-65B758D5B48B}"/>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4" name="円/楕円 123">
              <a:extLst>
                <a:ext uri="{FF2B5EF4-FFF2-40B4-BE49-F238E27FC236}">
                  <a16:creationId xmlns:a16="http://schemas.microsoft.com/office/drawing/2014/main" id="{DEB5DCC0-A019-7849-9072-3702ECBDB9CC}"/>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5" name="円/楕円 124">
              <a:extLst>
                <a:ext uri="{FF2B5EF4-FFF2-40B4-BE49-F238E27FC236}">
                  <a16:creationId xmlns:a16="http://schemas.microsoft.com/office/drawing/2014/main" id="{8540649C-011F-674A-9165-A1D58E593BE9}"/>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楕円 125">
              <a:extLst>
                <a:ext uri="{FF2B5EF4-FFF2-40B4-BE49-F238E27FC236}">
                  <a16:creationId xmlns:a16="http://schemas.microsoft.com/office/drawing/2014/main" id="{73F54224-D75E-CC4E-B8A8-86CADF7F4101}"/>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楕円 126">
              <a:extLst>
                <a:ext uri="{FF2B5EF4-FFF2-40B4-BE49-F238E27FC236}">
                  <a16:creationId xmlns:a16="http://schemas.microsoft.com/office/drawing/2014/main" id="{B77B46BF-ADDF-A44C-B659-3106CBD4F42A}"/>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8" name="円/楕円 127">
              <a:extLst>
                <a:ext uri="{FF2B5EF4-FFF2-40B4-BE49-F238E27FC236}">
                  <a16:creationId xmlns:a16="http://schemas.microsoft.com/office/drawing/2014/main" id="{39B5B39B-EDA2-0E40-8869-CCC3F4C19F1A}"/>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楕円 128">
              <a:extLst>
                <a:ext uri="{FF2B5EF4-FFF2-40B4-BE49-F238E27FC236}">
                  <a16:creationId xmlns:a16="http://schemas.microsoft.com/office/drawing/2014/main" id="{A2E24148-4D1C-274E-A9CB-C0202379BBCB}"/>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4" name="グループ化 3">
            <a:extLst>
              <a:ext uri="{FF2B5EF4-FFF2-40B4-BE49-F238E27FC236}">
                <a16:creationId xmlns:a16="http://schemas.microsoft.com/office/drawing/2014/main" id="{3BAA2F2A-0F4A-9F4A-91C0-4966DBDBF261}"/>
              </a:ext>
            </a:extLst>
          </p:cNvPr>
          <p:cNvGrpSpPr/>
          <p:nvPr/>
        </p:nvGrpSpPr>
        <p:grpSpPr>
          <a:xfrm rot="13489611">
            <a:off x="3754184" y="2835747"/>
            <a:ext cx="720080" cy="605336"/>
            <a:chOff x="5881370" y="2780928"/>
            <a:chExt cx="1798806" cy="1512168"/>
          </a:xfrm>
        </p:grpSpPr>
        <p:sp>
          <p:nvSpPr>
            <p:cNvPr id="5" name="正方形/長方形 4">
              <a:extLst>
                <a:ext uri="{FF2B5EF4-FFF2-40B4-BE49-F238E27FC236}">
                  <a16:creationId xmlns:a16="http://schemas.microsoft.com/office/drawing/2014/main" id="{66BF1ED5-F3E8-BC44-B0A5-55FAA1BBC95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6" name="グループ化 5">
              <a:extLst>
                <a:ext uri="{FF2B5EF4-FFF2-40B4-BE49-F238E27FC236}">
                  <a16:creationId xmlns:a16="http://schemas.microsoft.com/office/drawing/2014/main" id="{AF4C3121-8AA1-F044-ACD3-525D297F057F}"/>
                </a:ext>
              </a:extLst>
            </p:cNvPr>
            <p:cNvGrpSpPr/>
            <p:nvPr/>
          </p:nvGrpSpPr>
          <p:grpSpPr>
            <a:xfrm>
              <a:off x="6852084" y="3392996"/>
              <a:ext cx="288032" cy="288032"/>
              <a:chOff x="4024536" y="3216424"/>
              <a:chExt cx="3168353" cy="3168352"/>
            </a:xfrm>
          </p:grpSpPr>
          <p:sp>
            <p:nvSpPr>
              <p:cNvPr id="10" name="パイ 9">
                <a:extLst>
                  <a:ext uri="{FF2B5EF4-FFF2-40B4-BE49-F238E27FC236}">
                    <a16:creationId xmlns:a16="http://schemas.microsoft.com/office/drawing/2014/main" id="{25E00206-1529-AF49-B8CA-733513D74A50}"/>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パイ 10">
                <a:extLst>
                  <a:ext uri="{FF2B5EF4-FFF2-40B4-BE49-F238E27FC236}">
                    <a16:creationId xmlns:a16="http://schemas.microsoft.com/office/drawing/2014/main" id="{C2AA7D82-5E47-C244-8AE9-B3D3344C40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46B45481-54BB-3F40-9D92-908BFD26523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角丸四角形 6">
              <a:extLst>
                <a:ext uri="{FF2B5EF4-FFF2-40B4-BE49-F238E27FC236}">
                  <a16:creationId xmlns:a16="http://schemas.microsoft.com/office/drawing/2014/main" id="{DE3CEFED-10AF-5441-929E-31AFB493B61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8B640DA-6286-554B-A64E-6020B43DD17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6257533A-2DB9-544D-921C-FD345117379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31" name="円/楕円 130">
            <a:extLst>
              <a:ext uri="{FF2B5EF4-FFF2-40B4-BE49-F238E27FC236}">
                <a16:creationId xmlns:a16="http://schemas.microsoft.com/office/drawing/2014/main" id="{36C2F06E-E071-D041-B343-E20639456A07}"/>
              </a:ext>
            </a:extLst>
          </p:cNvPr>
          <p:cNvSpPr/>
          <p:nvPr/>
        </p:nvSpPr>
        <p:spPr>
          <a:xfrm rot="10800000">
            <a:off x="3952416"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3" name="円/楕円 132">
            <a:extLst>
              <a:ext uri="{FF2B5EF4-FFF2-40B4-BE49-F238E27FC236}">
                <a16:creationId xmlns:a16="http://schemas.microsoft.com/office/drawing/2014/main" id="{6C9F8A65-6323-5F44-9A47-A54B85AE172D}"/>
              </a:ext>
            </a:extLst>
          </p:cNvPr>
          <p:cNvSpPr/>
          <p:nvPr/>
        </p:nvSpPr>
        <p:spPr>
          <a:xfrm rot="10800000">
            <a:off x="4744560" y="3792375"/>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35" name="直線矢印コネクタ 134">
            <a:extLst>
              <a:ext uri="{FF2B5EF4-FFF2-40B4-BE49-F238E27FC236}">
                <a16:creationId xmlns:a16="http://schemas.microsoft.com/office/drawing/2014/main" id="{6EC2C257-4146-044E-AD5E-71C93F1C01D3}"/>
              </a:ext>
            </a:extLst>
          </p:cNvPr>
          <p:cNvCxnSpPr>
            <a:cxnSpLocks/>
          </p:cNvCxnSpPr>
          <p:nvPr/>
        </p:nvCxnSpPr>
        <p:spPr>
          <a:xfrm>
            <a:off x="4096544" y="3162418"/>
            <a:ext cx="648071" cy="629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7" name="円/楕円 136">
            <a:extLst>
              <a:ext uri="{FF2B5EF4-FFF2-40B4-BE49-F238E27FC236}">
                <a16:creationId xmlns:a16="http://schemas.microsoft.com/office/drawing/2014/main" id="{1BCEE5F2-AD63-7848-A967-EB387FFC77A1}"/>
              </a:ext>
            </a:extLst>
          </p:cNvPr>
          <p:cNvSpPr/>
          <p:nvPr/>
        </p:nvSpPr>
        <p:spPr>
          <a:xfrm rot="10800000">
            <a:off x="4744560" y="465647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15246C61-BFBE-0448-83D6-1893F869517A}"/>
              </a:ext>
            </a:extLst>
          </p:cNvPr>
          <p:cNvSpPr/>
          <p:nvPr/>
        </p:nvSpPr>
        <p:spPr>
          <a:xfrm rot="10800000">
            <a:off x="3304344"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43" name="直線矢印コネクタ 142">
            <a:extLst>
              <a:ext uri="{FF2B5EF4-FFF2-40B4-BE49-F238E27FC236}">
                <a16:creationId xmlns:a16="http://schemas.microsoft.com/office/drawing/2014/main" id="{95B25458-0A71-4E40-A612-7B6CE833B433}"/>
              </a:ext>
            </a:extLst>
          </p:cNvPr>
          <p:cNvCxnSpPr>
            <a:cxnSpLocks/>
            <a:endCxn id="131" idx="6"/>
          </p:cNvCxnSpPr>
          <p:nvPr/>
        </p:nvCxnSpPr>
        <p:spPr>
          <a:xfrm>
            <a:off x="3466360" y="3087325"/>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A2753DAB-ECC7-624F-B8F4-B71B320D2DE0}"/>
              </a:ext>
            </a:extLst>
          </p:cNvPr>
          <p:cNvCxnSpPr>
            <a:cxnSpLocks/>
          </p:cNvCxnSpPr>
          <p:nvPr/>
        </p:nvCxnSpPr>
        <p:spPr>
          <a:xfrm rot="5400000">
            <a:off x="4586122" y="4260483"/>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71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3433545"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2" name="図 1"/>
          <p:cNvPicPr>
            <a:picLocks noChangeAspect="1"/>
          </p:cNvPicPr>
          <p:nvPr/>
        </p:nvPicPr>
        <p:blipFill rotWithShape="1">
          <a:blip r:embed="rId3"/>
          <a:srcRect t="2083" r="3313" b="1801"/>
          <a:stretch/>
        </p:blipFill>
        <p:spPr>
          <a:xfrm>
            <a:off x="-1" y="624136"/>
            <a:ext cx="12752539" cy="7344816"/>
          </a:xfrm>
          <a:prstGeom prst="rect">
            <a:avLst/>
          </a:prstGeom>
        </p:spPr>
      </p:pic>
    </p:spTree>
    <p:extLst>
      <p:ext uri="{BB962C8B-B14F-4D97-AF65-F5344CB8AC3E}">
        <p14:creationId xmlns:p14="http://schemas.microsoft.com/office/powerpoint/2010/main" val="3881009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3"/>
          <a:stretch>
            <a:fillRect/>
          </a:stretch>
        </p:blipFill>
        <p:spPr>
          <a:xfrm>
            <a:off x="35343" y="2"/>
            <a:ext cx="6098366" cy="6284189"/>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9229" y="1703344"/>
            <a:ext cx="6685945" cy="3248472"/>
          </a:xfrm>
          <a:prstGeom prst="rect">
            <a:avLst/>
          </a:prstGeom>
        </p:spPr>
      </p:pic>
    </p:spTree>
    <p:extLst>
      <p:ext uri="{BB962C8B-B14F-4D97-AF65-F5344CB8AC3E}">
        <p14:creationId xmlns:p14="http://schemas.microsoft.com/office/powerpoint/2010/main" val="446099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1200152"/>
            <a:ext cx="12801600" cy="4706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80">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3"/>
          <a:stretch>
            <a:fillRect/>
          </a:stretch>
        </p:blipFill>
        <p:spPr>
          <a:xfrm>
            <a:off x="1200" y="1687960"/>
            <a:ext cx="7609337" cy="6707720"/>
          </a:xfrm>
          <a:prstGeom prst="rect">
            <a:avLst/>
          </a:prstGeom>
        </p:spPr>
      </p:pic>
    </p:spTree>
    <p:extLst>
      <p:ext uri="{BB962C8B-B14F-4D97-AF65-F5344CB8AC3E}">
        <p14:creationId xmlns:p14="http://schemas.microsoft.com/office/powerpoint/2010/main" val="2764429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運搬経路は</a:t>
            </a:r>
            <a:r>
              <a:rPr lang="en-US" altLang="ja-JP" dirty="0">
                <a:solidFill>
                  <a:schemeClr val="tx1"/>
                </a:solidFill>
              </a:rPr>
              <a:t>A*</a:t>
            </a:r>
            <a:r>
              <a:rPr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コスト</a:t>
            </a:r>
            <a:r>
              <a:rPr lang="en-US" altLang="ja-JP" dirty="0">
                <a:solidFill>
                  <a:schemeClr val="tx1"/>
                </a:solidFill>
              </a:rPr>
              <a:t>(</a:t>
            </a:r>
            <a:r>
              <a:rPr lang="ja-JP" altLang="en-US">
                <a:solidFill>
                  <a:schemeClr val="tx1"/>
                </a:solidFill>
              </a:rPr>
              <a:t>移動距離が短いルート</a:t>
            </a:r>
            <a:r>
              <a:rPr lang="en-US" altLang="ja-JP" dirty="0">
                <a:solidFill>
                  <a:schemeClr val="tx1"/>
                </a:solidFill>
              </a:rPr>
              <a:t>)</a:t>
            </a:r>
            <a:r>
              <a:rPr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7"/>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Bluetooth</a:t>
            </a:r>
            <a:r>
              <a:rPr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9"/>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3"/>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司令システム</a:t>
            </a:r>
            <a:endParaRPr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走行体システム</a:t>
            </a:r>
            <a:endParaRPr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カメラ</a:t>
            </a:r>
            <a:endParaRPr lang="en-US" altLang="ja-JP" sz="1100" dirty="0">
              <a:solidFill>
                <a:schemeClr val="tx1"/>
              </a:solidFill>
            </a:endParaRPr>
          </a:p>
          <a:p>
            <a:pPr algn="ctr"/>
            <a:r>
              <a:rPr lang="ja-JP" altLang="en-US" sz="1100">
                <a:solidFill>
                  <a:schemeClr val="tx1"/>
                </a:solidFill>
              </a:rPr>
              <a:t>システム</a:t>
            </a:r>
            <a:endParaRPr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10"/>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画像取得</a:t>
              </a:r>
              <a:endParaRPr lang="en-US" altLang="ja-JP" sz="1100" dirty="0">
                <a:solidFill>
                  <a:schemeClr val="tx1"/>
                </a:solidFill>
              </a:endParaRPr>
            </a:p>
            <a:p>
              <a:pPr algn="ctr"/>
              <a:r>
                <a:rPr lang="en-US" altLang="ja-JP" sz="1100" dirty="0" err="1">
                  <a:solidFill>
                    <a:schemeClr val="tx1"/>
                  </a:solidFill>
                </a:rPr>
                <a:t>fromURL</a:t>
              </a:r>
              <a:endParaRPr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000" dirty="0">
                  <a:solidFill>
                    <a:schemeClr val="tx1"/>
                  </a:solidFill>
                </a:rPr>
                <a:t>(Computer Visio</a:t>
              </a:r>
            </a:p>
            <a:p>
              <a:pPr algn="ctr"/>
              <a:r>
                <a:rPr lang="en-US" altLang="ja-JP" sz="1000" dirty="0">
                  <a:solidFill>
                    <a:schemeClr val="tx1"/>
                  </a:solidFill>
                </a:rPr>
                <a:t>or</a:t>
              </a:r>
            </a:p>
            <a:p>
              <a:pPr algn="ctr"/>
              <a:r>
                <a:rPr lang="en-US" altLang="ja-JP" sz="1000" dirty="0">
                  <a:solidFill>
                    <a:schemeClr val="tx1"/>
                  </a:solidFill>
                </a:rPr>
                <a:t>CNN)</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lang="ja-JP" altLang="en-US" sz="1100">
                  <a:solidFill>
                    <a:schemeClr val="tx1"/>
                  </a:solidFill>
                </a:rPr>
                <a:t>経路探索</a:t>
              </a:r>
              <a:endParaRPr lang="en-US" altLang="ja-JP" sz="1100" dirty="0">
                <a:solidFill>
                  <a:schemeClr val="tx1"/>
                </a:solidFill>
              </a:endParaRPr>
            </a:p>
            <a:p>
              <a:pPr algn="ctr"/>
              <a:r>
                <a:rPr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走行体の</a:t>
              </a:r>
              <a:endParaRPr lang="en-US" altLang="ja-JP" sz="1100" dirty="0">
                <a:solidFill>
                  <a:schemeClr val="tx1"/>
                </a:solidFill>
              </a:endParaRPr>
            </a:p>
            <a:p>
              <a:pPr algn="ctr"/>
              <a:r>
                <a:rPr lang="ja-JP" altLang="en-US" sz="1100">
                  <a:solidFill>
                    <a:schemeClr val="tx1"/>
                  </a:solidFill>
                </a:rPr>
                <a:t>位置取得</a:t>
              </a:r>
              <a:endParaRPr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3"/>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8"/>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自己位置推定</a:t>
            </a:r>
            <a:endParaRPr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ライン推定</a:t>
            </a:r>
            <a:endParaRPr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4" y="7296103"/>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4" y="6186711"/>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lang="ja-JP" altLang="en-US" sz="1100">
                <a:solidFill>
                  <a:schemeClr val="tx1"/>
                </a:solidFill>
              </a:rPr>
              <a:t>判定</a:t>
            </a:r>
            <a:endParaRPr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5" y="712549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5" y="620286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6"/>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 </a:t>
            </a:r>
            <a:r>
              <a:rPr lang="en-US" altLang="ja-JP" sz="1100" dirty="0" err="1">
                <a:solidFill>
                  <a:schemeClr val="tx1"/>
                </a:solidFill>
              </a:rPr>
              <a:t>Ctl</a:t>
            </a:r>
            <a:endParaRPr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6" y="668161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8"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2"/>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物理モデル</a:t>
            </a:r>
            <a:endParaRPr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2" y="5642945"/>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ja-JP" altLang="en-US">
                <a:solidFill>
                  <a:schemeClr val="tx1"/>
                </a:solidFill>
              </a:rPr>
              <a:t>操作</a:t>
            </a:r>
            <a:endParaRPr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71"/>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lang="en-US" altLang="ja-JP" sz="1100" dirty="0">
                <a:solidFill>
                  <a:schemeClr val="tx1"/>
                </a:solidFill>
              </a:rPr>
              <a:t>Kaoru Ota</a:t>
            </a:r>
            <a:endParaRPr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90"/>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a:solidFill>
                  <a:schemeClr val="tx1"/>
                </a:solidFill>
              </a:rPr>
              <a:t>システムの目的：チャレンジの場の提供</a:t>
            </a:r>
            <a:endParaRPr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pic>
        <p:nvPicPr>
          <p:cNvPr id="2" name="図 1"/>
          <p:cNvPicPr>
            <a:picLocks noChangeAspect="1"/>
          </p:cNvPicPr>
          <p:nvPr/>
        </p:nvPicPr>
        <p:blipFill>
          <a:blip r:embed="rId2"/>
          <a:stretch>
            <a:fillRect/>
          </a:stretch>
        </p:blipFill>
        <p:spPr>
          <a:xfrm>
            <a:off x="10145" y="459961"/>
            <a:ext cx="12791456" cy="6994746"/>
          </a:xfrm>
          <a:prstGeom prst="rect">
            <a:avLst/>
          </a:prstGeom>
        </p:spPr>
      </p:pic>
      <p:sp>
        <p:nvSpPr>
          <p:cNvPr id="3" name="正方形/長方形 2">
            <a:extLst>
              <a:ext uri="{FF2B5EF4-FFF2-40B4-BE49-F238E27FC236}">
                <a16:creationId xmlns:a16="http://schemas.microsoft.com/office/drawing/2014/main" id="{07912221-48B1-3548-A90B-7B7EC760328D}"/>
              </a:ext>
            </a:extLst>
          </p:cNvPr>
          <p:cNvSpPr/>
          <p:nvPr/>
        </p:nvSpPr>
        <p:spPr>
          <a:xfrm>
            <a:off x="1216224" y="2568352"/>
            <a:ext cx="1152128" cy="14401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数字領域を抜き出す</a:t>
            </a:r>
          </a:p>
        </p:txBody>
      </p:sp>
    </p:spTree>
    <p:extLst>
      <p:ext uri="{BB962C8B-B14F-4D97-AF65-F5344CB8AC3E}">
        <p14:creationId xmlns:p14="http://schemas.microsoft.com/office/powerpoint/2010/main" val="3481072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3"/>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5"/>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a:solidFill>
                  <a:schemeClr val="tx1"/>
                </a:solidFill>
              </a:rPr>
              <a:t>制御モデル</a:t>
            </a:r>
            <a:endParaRPr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制御技術①</a:t>
            </a:r>
            <a:endParaRPr lang="en-US" altLang="ja-JP" dirty="0">
              <a:solidFill>
                <a:schemeClr val="tx1"/>
              </a:solidFill>
            </a:endParaRPr>
          </a:p>
          <a:p>
            <a:r>
              <a:rPr lang="ja-JP" altLang="en-US">
                <a:solidFill>
                  <a:schemeClr val="tx1"/>
                </a:solidFill>
              </a:rPr>
              <a:t>①</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a:p>
            <a:r>
              <a:rPr lang="ja-JP" altLang="en-US">
                <a:solidFill>
                  <a:schemeClr val="tx1"/>
                </a:solidFill>
              </a:rPr>
              <a:t>・機能実現する上での課題は何か？</a:t>
            </a:r>
            <a:endParaRPr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lang="ja-JP" altLang="en-US">
                <a:solidFill>
                  <a:schemeClr val="tx1"/>
                </a:solidFill>
              </a:rPr>
              <a:t>・どのような条件・範囲で使うのか？</a:t>
            </a:r>
            <a:endParaRPr lang="en-US" altLang="ja-JP" dirty="0">
              <a:solidFill>
                <a:schemeClr val="tx1"/>
              </a:solidFill>
            </a:endParaRPr>
          </a:p>
          <a:p>
            <a:r>
              <a:rPr lang="ja-JP" altLang="en-US">
                <a:solidFill>
                  <a:schemeClr val="tx1"/>
                </a:solidFill>
              </a:rPr>
              <a:t>・性能・信頼性・安全性など機能の実現性に対して効果があるか？</a:t>
            </a:r>
            <a:endParaRPr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制御技術②</a:t>
            </a:r>
            <a:endParaRPr lang="en-US" altLang="ja-JP" dirty="0">
              <a:solidFill>
                <a:schemeClr val="tx1"/>
              </a:solidFill>
            </a:endParaRPr>
          </a:p>
          <a:p>
            <a:r>
              <a:rPr lang="ja-JP" altLang="en-US">
                <a:solidFill>
                  <a:schemeClr val="tx1"/>
                </a:solidFill>
              </a:rPr>
              <a:t>②</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8"/>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7"/>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直線コネクタ 2">
            <a:extLst>
              <a:ext uri="{FF2B5EF4-FFF2-40B4-BE49-F238E27FC236}">
                <a16:creationId xmlns:a16="http://schemas.microsoft.com/office/drawing/2014/main" id="{EAD64609-225A-6C46-959D-42A4C71BC3B9}"/>
              </a:ext>
            </a:extLst>
          </p:cNvPr>
          <p:cNvCxnSpPr/>
          <p:nvPr/>
        </p:nvCxnSpPr>
        <p:spPr>
          <a:xfrm>
            <a:off x="2224336" y="1632248"/>
            <a:ext cx="1296144" cy="43204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E7AA60A6-1411-6C4E-8820-3162FA9F680B}"/>
              </a:ext>
            </a:extLst>
          </p:cNvPr>
          <p:cNvSpPr/>
          <p:nvPr/>
        </p:nvSpPr>
        <p:spPr>
          <a:xfrm>
            <a:off x="8345016" y="1200200"/>
            <a:ext cx="1912725" cy="432048"/>
          </a:xfrm>
          <a:prstGeom prst="rect">
            <a:avLst/>
          </a:prstGeom>
          <a:solidFill>
            <a:srgbClr val="FFF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シンプルに設計する</a:t>
            </a:r>
          </a:p>
        </p:txBody>
      </p:sp>
      <p:sp>
        <p:nvSpPr>
          <p:cNvPr id="7" name="正方形/長方形 6">
            <a:extLst>
              <a:ext uri="{FF2B5EF4-FFF2-40B4-BE49-F238E27FC236}">
                <a16:creationId xmlns:a16="http://schemas.microsoft.com/office/drawing/2014/main" id="{2C1CF68A-A1F6-A64E-96BF-488914573C31}"/>
              </a:ext>
            </a:extLst>
          </p:cNvPr>
          <p:cNvSpPr/>
          <p:nvPr/>
        </p:nvSpPr>
        <p:spPr>
          <a:xfrm>
            <a:off x="8345016" y="1890366"/>
            <a:ext cx="1912725" cy="432048"/>
          </a:xfrm>
          <a:prstGeom prst="rect">
            <a:avLst/>
          </a:prstGeom>
          <a:solidFill>
            <a:srgbClr val="FFF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単純化する</a:t>
            </a:r>
          </a:p>
        </p:txBody>
      </p:sp>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81"/>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2" y="1619252"/>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5"/>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角丸四角形吹き出し 2">
            <a:extLst>
              <a:ext uri="{FF2B5EF4-FFF2-40B4-BE49-F238E27FC236}">
                <a16:creationId xmlns:a16="http://schemas.microsoft.com/office/drawing/2014/main" id="{6848386C-A1BB-8943-B76A-28C27B160B33}"/>
              </a:ext>
            </a:extLst>
          </p:cNvPr>
          <p:cNvSpPr/>
          <p:nvPr/>
        </p:nvSpPr>
        <p:spPr>
          <a:xfrm>
            <a:off x="5313784" y="8161552"/>
            <a:ext cx="6408712" cy="864096"/>
          </a:xfrm>
          <a:prstGeom prst="wedgeRoundRectCallout">
            <a:avLst>
              <a:gd name="adj1" fmla="val -65272"/>
              <a:gd name="adj2" fmla="val -8136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・キャリブレ中にブロックエリアの画像の保存を追加すること</a:t>
            </a:r>
            <a:endParaRPr lang="en-US" altLang="ja-JP" dirty="0">
              <a:solidFill>
                <a:schemeClr val="tx1"/>
              </a:solidFill>
            </a:endParaRPr>
          </a:p>
          <a:p>
            <a:r>
              <a:rPr lang="en-US" altLang="ja-JP" dirty="0">
                <a:solidFill>
                  <a:schemeClr val="tx1"/>
                </a:solidFill>
              </a:rPr>
              <a:t>20190608</a:t>
            </a:r>
            <a:endParaRPr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CF44377E-D257-A74E-B9D2-C1F7CA192933}"/>
              </a:ext>
            </a:extLst>
          </p:cNvPr>
          <p:cNvPicPr>
            <a:picLocks noChangeAspect="1"/>
          </p:cNvPicPr>
          <p:nvPr/>
        </p:nvPicPr>
        <p:blipFill rotWithShape="1">
          <a:blip r:embed="rId2"/>
          <a:srcRect l="1358" t="51235" r="1998" b="2379"/>
          <a:stretch/>
        </p:blipFill>
        <p:spPr>
          <a:xfrm>
            <a:off x="162117" y="387606"/>
            <a:ext cx="4744616" cy="1989415"/>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7385827" y="-3648100"/>
            <a:ext cx="1904813"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chemeClr val="tx1"/>
                </a:solidFill>
                <a:latin typeface="+mj-lt"/>
              </a:rPr>
              <a:t>分析モデル</a:t>
            </a:r>
          </a:p>
        </p:txBody>
      </p:sp>
      <p:sp>
        <p:nvSpPr>
          <p:cNvPr id="51" name="正方形/長方形 50">
            <a:extLst>
              <a:ext uri="{FF2B5EF4-FFF2-40B4-BE49-F238E27FC236}">
                <a16:creationId xmlns:a16="http://schemas.microsoft.com/office/drawing/2014/main" id="{CE58B199-69DB-AC41-8D1C-6DDA1D6BF08D}"/>
              </a:ext>
            </a:extLst>
          </p:cNvPr>
          <p:cNvSpPr/>
          <p:nvPr/>
        </p:nvSpPr>
        <p:spPr>
          <a:xfrm>
            <a:off x="2233856" y="-676662"/>
            <a:ext cx="6912768"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tx1"/>
                </a:solidFill>
              </a:rPr>
              <a:t>プロジェクトのコンセプト「シンプルに設計する」から</a:t>
            </a:r>
            <a:r>
              <a:rPr lang="en-US" altLang="ja-JP" sz="1200" dirty="0">
                <a:solidFill>
                  <a:schemeClr val="tx1"/>
                </a:solidFill>
              </a:rPr>
              <a:t>4</a:t>
            </a:r>
            <a:r>
              <a:rPr lang="ja-JP" altLang="en-US" sz="1200">
                <a:solidFill>
                  <a:schemeClr val="tx1"/>
                </a:solidFill>
              </a:rPr>
              <a:t>つの指針を定義した。</a:t>
            </a:r>
          </a:p>
        </p:txBody>
      </p:sp>
      <p:cxnSp>
        <p:nvCxnSpPr>
          <p:cNvPr id="62" name="直線コネクタ 61">
            <a:extLst>
              <a:ext uri="{FF2B5EF4-FFF2-40B4-BE49-F238E27FC236}">
                <a16:creationId xmlns:a16="http://schemas.microsoft.com/office/drawing/2014/main" id="{B4AE2357-C232-9442-B3E6-87E2C5B8F282}"/>
              </a:ext>
            </a:extLst>
          </p:cNvPr>
          <p:cNvCxnSpPr>
            <a:cxnSpLocks/>
          </p:cNvCxnSpPr>
          <p:nvPr/>
        </p:nvCxnSpPr>
        <p:spPr>
          <a:xfrm>
            <a:off x="4074573" y="-676662"/>
            <a:ext cx="5208155"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E2D6431-017A-CB47-97CD-95AB3650D888}"/>
              </a:ext>
            </a:extLst>
          </p:cNvPr>
          <p:cNvCxnSpPr>
            <a:cxnSpLocks/>
          </p:cNvCxnSpPr>
          <p:nvPr/>
        </p:nvCxnSpPr>
        <p:spPr>
          <a:xfrm>
            <a:off x="4168552" y="11404059"/>
            <a:ext cx="12801600"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6A2DB86A-4044-EE46-AC68-9F7438AD8221}"/>
              </a:ext>
            </a:extLst>
          </p:cNvPr>
          <p:cNvSpPr/>
          <p:nvPr/>
        </p:nvSpPr>
        <p:spPr>
          <a:xfrm>
            <a:off x="23579" y="-23936"/>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11" name="正方形/長方形 10">
            <a:extLst>
              <a:ext uri="{FF2B5EF4-FFF2-40B4-BE49-F238E27FC236}">
                <a16:creationId xmlns:a16="http://schemas.microsoft.com/office/drawing/2014/main" id="{3D9BB4F0-C2F7-5945-90D0-1B1DC2838AB8}"/>
              </a:ext>
            </a:extLst>
          </p:cNvPr>
          <p:cNvSpPr/>
          <p:nvPr/>
        </p:nvSpPr>
        <p:spPr>
          <a:xfrm>
            <a:off x="-33672" y="2400766"/>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57" name="正方形/長方形 56">
            <a:extLst>
              <a:ext uri="{FF2B5EF4-FFF2-40B4-BE49-F238E27FC236}">
                <a16:creationId xmlns:a16="http://schemas.microsoft.com/office/drawing/2014/main" id="{6BE7792D-C360-D145-AFD4-27A6F95E385E}"/>
              </a:ext>
            </a:extLst>
          </p:cNvPr>
          <p:cNvSpPr/>
          <p:nvPr/>
        </p:nvSpPr>
        <p:spPr>
          <a:xfrm>
            <a:off x="5384806" y="-15109"/>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sp>
        <p:nvSpPr>
          <p:cNvPr id="14" name="正方形/長方形 13">
            <a:extLst>
              <a:ext uri="{FF2B5EF4-FFF2-40B4-BE49-F238E27FC236}">
                <a16:creationId xmlns:a16="http://schemas.microsoft.com/office/drawing/2014/main" id="{C72AB228-670C-DF42-B929-2F031863649C}"/>
              </a:ext>
            </a:extLst>
          </p:cNvPr>
          <p:cNvSpPr/>
          <p:nvPr/>
        </p:nvSpPr>
        <p:spPr>
          <a:xfrm>
            <a:off x="-2280" y="4633014"/>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graphicFrame>
        <p:nvGraphicFramePr>
          <p:cNvPr id="17" name="表 16">
            <a:extLst>
              <a:ext uri="{FF2B5EF4-FFF2-40B4-BE49-F238E27FC236}">
                <a16:creationId xmlns:a16="http://schemas.microsoft.com/office/drawing/2014/main" id="{B8D73D49-72CF-364B-B766-11A1281D9E31}"/>
              </a:ext>
            </a:extLst>
          </p:cNvPr>
          <p:cNvGraphicFramePr>
            <a:graphicFrameLocks noGrp="1"/>
          </p:cNvGraphicFramePr>
          <p:nvPr>
            <p:extLst>
              <p:ext uri="{D42A27DB-BD31-4B8C-83A1-F6EECF244321}">
                <p14:modId xmlns:p14="http://schemas.microsoft.com/office/powerpoint/2010/main" val="1476390690"/>
              </p:ext>
            </p:extLst>
          </p:nvPr>
        </p:nvGraphicFramePr>
        <p:xfrm>
          <a:off x="5608712" y="277367"/>
          <a:ext cx="6614030" cy="1624986"/>
        </p:xfrm>
        <a:graphic>
          <a:graphicData uri="http://schemas.openxmlformats.org/drawingml/2006/table">
            <a:tbl>
              <a:tblPr firstRow="1" bandRow="1">
                <a:tableStyleId>{5940675A-B579-460E-94D1-54222C63F5DA}</a:tableStyleId>
              </a:tblPr>
              <a:tblGrid>
                <a:gridCol w="279276">
                  <a:extLst>
                    <a:ext uri="{9D8B030D-6E8A-4147-A177-3AD203B41FA5}">
                      <a16:colId xmlns:a16="http://schemas.microsoft.com/office/drawing/2014/main" val="383421816"/>
                    </a:ext>
                  </a:extLst>
                </a:gridCol>
                <a:gridCol w="1200468">
                  <a:extLst>
                    <a:ext uri="{9D8B030D-6E8A-4147-A177-3AD203B41FA5}">
                      <a16:colId xmlns:a16="http://schemas.microsoft.com/office/drawing/2014/main" val="1627974610"/>
                    </a:ext>
                  </a:extLst>
                </a:gridCol>
                <a:gridCol w="3152786">
                  <a:extLst>
                    <a:ext uri="{9D8B030D-6E8A-4147-A177-3AD203B41FA5}">
                      <a16:colId xmlns:a16="http://schemas.microsoft.com/office/drawing/2014/main" val="3840063680"/>
                    </a:ext>
                  </a:extLst>
                </a:gridCol>
                <a:gridCol w="1981500">
                  <a:extLst>
                    <a:ext uri="{9D8B030D-6E8A-4147-A177-3AD203B41FA5}">
                      <a16:colId xmlns:a16="http://schemas.microsoft.com/office/drawing/2014/main" val="4054473112"/>
                    </a:ext>
                  </a:extLst>
                </a:gridCol>
              </a:tblGrid>
              <a:tr h="240960">
                <a:tc>
                  <a:txBody>
                    <a:bodyPr/>
                    <a:lstStyle/>
                    <a:p>
                      <a:pPr algn="ctr"/>
                      <a:endParaRPr kumimoji="1" lang="ja-JP" altLang="en-US" sz="1100">
                        <a:latin typeface="+mn-lt"/>
                      </a:endParaRPr>
                    </a:p>
                  </a:txBody>
                  <a:tcPr anchor="ctr">
                    <a:solidFill>
                      <a:schemeClr val="bg1">
                        <a:lumMod val="95000"/>
                      </a:schemeClr>
                    </a:solidFill>
                  </a:tcPr>
                </a:tc>
                <a:tc>
                  <a:txBody>
                    <a:bodyPr/>
                    <a:lstStyle/>
                    <a:p>
                      <a:pPr algn="ctr"/>
                      <a:r>
                        <a:rPr kumimoji="1" lang="ja-JP" altLang="en-US" sz="1100">
                          <a:latin typeface="+mn-lt"/>
                        </a:rPr>
                        <a:t>コンセプト</a:t>
                      </a:r>
                    </a:p>
                  </a:txBody>
                  <a:tcPr anchor="ctr"/>
                </a:tc>
                <a:tc>
                  <a:txBody>
                    <a:bodyPr/>
                    <a:lstStyle/>
                    <a:p>
                      <a:pPr algn="ctr"/>
                      <a:r>
                        <a:rPr kumimoji="1" lang="ja-JP" altLang="en-US" sz="1100">
                          <a:latin typeface="+mn-lt"/>
                        </a:rPr>
                        <a:t>指針</a:t>
                      </a:r>
                    </a:p>
                  </a:txBody>
                  <a:tcPr anchor="ctr"/>
                </a:tc>
                <a:tc>
                  <a:txBody>
                    <a:bodyPr/>
                    <a:lstStyle/>
                    <a:p>
                      <a:pPr algn="ctr"/>
                      <a:r>
                        <a:rPr kumimoji="1" lang="ja-JP" altLang="en-US" sz="1100">
                          <a:latin typeface="+mn-lt"/>
                        </a:rPr>
                        <a:t>有効性の検証</a:t>
                      </a:r>
                    </a:p>
                  </a:txBody>
                  <a:tcPr anchor="ctr"/>
                </a:tc>
                <a:extLst>
                  <a:ext uri="{0D108BD9-81ED-4DB2-BD59-A6C34878D82A}">
                    <a16:rowId xmlns:a16="http://schemas.microsoft.com/office/drawing/2014/main" val="2167842571"/>
                  </a:ext>
                </a:extLst>
              </a:tr>
              <a:tr h="240960">
                <a:tc>
                  <a:txBody>
                    <a:bodyPr/>
                    <a:lstStyle/>
                    <a:p>
                      <a:pPr algn="ctr"/>
                      <a:r>
                        <a:rPr kumimoji="1" lang="ja-JP" altLang="en-US" sz="1100">
                          <a:latin typeface="+mn-lt"/>
                        </a:rPr>
                        <a:t>①</a:t>
                      </a:r>
                    </a:p>
                  </a:txBody>
                  <a:tcPr anchor="ctr">
                    <a:solidFill>
                      <a:schemeClr val="bg1">
                        <a:lumMod val="95000"/>
                      </a:schemeClr>
                    </a:solidFill>
                  </a:tcPr>
                </a:tc>
                <a:tc>
                  <a:txBody>
                    <a:bodyPr/>
                    <a:lstStyle/>
                    <a:p>
                      <a:r>
                        <a:rPr kumimoji="1" lang="ja-JP" altLang="en-US" sz="1100">
                          <a:latin typeface="+mn-lt"/>
                        </a:rPr>
                        <a:t>単純に解く</a:t>
                      </a:r>
                    </a:p>
                  </a:txBody>
                  <a:tcPr anchor="ctr"/>
                </a:tc>
                <a:tc>
                  <a:txBody>
                    <a:bodyPr/>
                    <a:lstStyle/>
                    <a:p>
                      <a:r>
                        <a:rPr kumimoji="1" lang="ja-JP" altLang="en-US" sz="1100">
                          <a:latin typeface="+mn-lt"/>
                        </a:rPr>
                        <a:t>フルビンゴのみを狙う</a:t>
                      </a:r>
                    </a:p>
                  </a:txBody>
                  <a:tcPr anchor="ctr"/>
                </a:tc>
                <a:tc>
                  <a:txBody>
                    <a:bodyPr/>
                    <a:lstStyle/>
                    <a:p>
                      <a:r>
                        <a:rPr kumimoji="1" lang="ja-JP" altLang="en-US" sz="1100">
                          <a:latin typeface="+mn-lt"/>
                        </a:rPr>
                        <a:t>検索の組み合わせの削減</a:t>
                      </a:r>
                    </a:p>
                  </a:txBody>
                  <a:tcPr anchor="ctr"/>
                </a:tc>
                <a:extLst>
                  <a:ext uri="{0D108BD9-81ED-4DB2-BD59-A6C34878D82A}">
                    <a16:rowId xmlns:a16="http://schemas.microsoft.com/office/drawing/2014/main" val="2854543546"/>
                  </a:ext>
                </a:extLst>
              </a:tr>
              <a:tr h="368942">
                <a:tc>
                  <a:txBody>
                    <a:bodyPr/>
                    <a:lstStyle/>
                    <a:p>
                      <a:pPr algn="ctr"/>
                      <a:r>
                        <a:rPr kumimoji="1" lang="ja-JP" altLang="en-US" sz="1100">
                          <a:latin typeface="+mn-lt"/>
                        </a:rPr>
                        <a:t>②</a:t>
                      </a:r>
                    </a:p>
                  </a:txBody>
                  <a:tcPr anchor="ctr">
                    <a:solidFill>
                      <a:schemeClr val="bg1">
                        <a:lumMod val="95000"/>
                      </a:schemeClr>
                    </a:solidFill>
                  </a:tcPr>
                </a:tc>
                <a:tc>
                  <a:txBody>
                    <a:bodyPr/>
                    <a:lstStyle/>
                    <a:p>
                      <a:r>
                        <a:rPr kumimoji="1" lang="ja-JP" altLang="en-US" sz="1100">
                          <a:latin typeface="+mn-lt"/>
                        </a:rPr>
                        <a:t>単純に動作する</a:t>
                      </a:r>
                    </a:p>
                  </a:txBody>
                  <a:tcPr anchor="ctr"/>
                </a:tc>
                <a:tc>
                  <a:txBody>
                    <a:bodyPr/>
                    <a:lstStyle/>
                    <a:p>
                      <a:r>
                        <a:rPr kumimoji="1" lang="ja-JP" altLang="en-US" sz="1100">
                          <a:latin typeface="+mn-lt"/>
                        </a:rPr>
                        <a:t>ブロックが置かれた交差サークルは通過しない</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3577970640"/>
                  </a:ext>
                </a:extLst>
              </a:tr>
              <a:tr h="368942">
                <a:tc>
                  <a:txBody>
                    <a:bodyPr/>
                    <a:lstStyle/>
                    <a:p>
                      <a:pPr algn="ctr"/>
                      <a:r>
                        <a:rPr kumimoji="1" lang="ja-JP" altLang="en-US" sz="1100">
                          <a:latin typeface="+mn-lt"/>
                        </a:rPr>
                        <a:t>③</a:t>
                      </a:r>
                    </a:p>
                  </a:txBody>
                  <a:tcPr anchor="ctr">
                    <a:solidFill>
                      <a:schemeClr val="bg1">
                        <a:lumMod val="95000"/>
                      </a:schemeClr>
                    </a:solidFill>
                  </a:tcPr>
                </a:tc>
                <a:tc>
                  <a:txBody>
                    <a:bodyPr/>
                    <a:lstStyle/>
                    <a:p>
                      <a:r>
                        <a:rPr kumimoji="1" lang="ja-JP" altLang="en-US" sz="1100">
                          <a:latin typeface="+mn-lt"/>
                        </a:rPr>
                        <a:t>単純に探索する</a:t>
                      </a:r>
                    </a:p>
                  </a:txBody>
                  <a:tcPr anchor="ctr"/>
                </a:tc>
                <a:tc>
                  <a:txBody>
                    <a:bodyPr/>
                    <a:lstStyle/>
                    <a:p>
                      <a:r>
                        <a:rPr kumimoji="1" lang="ja-JP" altLang="en-US" sz="1100">
                          <a:latin typeface="+mn-lt"/>
                        </a:rPr>
                        <a:t>運搬経路は</a:t>
                      </a:r>
                      <a:r>
                        <a:rPr kumimoji="1" lang="en-US" altLang="ja-JP" sz="1100" dirty="0">
                          <a:latin typeface="+mn-lt"/>
                        </a:rPr>
                        <a:t>A*</a:t>
                      </a:r>
                      <a:r>
                        <a:rPr kumimoji="1" lang="ja-JP" altLang="en-US" sz="1100">
                          <a:latin typeface="+mn-lt"/>
                        </a:rPr>
                        <a:t>探索を繰り返す事によって行う</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2706944577"/>
                  </a:ext>
                </a:extLst>
              </a:tr>
              <a:tr h="368942">
                <a:tc>
                  <a:txBody>
                    <a:bodyPr/>
                    <a:lstStyle/>
                    <a:p>
                      <a:pPr algn="ctr"/>
                      <a:r>
                        <a:rPr kumimoji="1" lang="ja-JP" altLang="en-US" sz="1100">
                          <a:latin typeface="+mn-lt"/>
                        </a:rPr>
                        <a:t>④</a:t>
                      </a:r>
                    </a:p>
                  </a:txBody>
                  <a:tcPr anchor="ctr">
                    <a:solidFill>
                      <a:schemeClr val="bg1">
                        <a:lumMod val="95000"/>
                      </a:schemeClr>
                    </a:solidFill>
                  </a:tcPr>
                </a:tc>
                <a:tc>
                  <a:txBody>
                    <a:bodyPr/>
                    <a:lstStyle/>
                    <a:p>
                      <a:r>
                        <a:rPr kumimoji="1" lang="ja-JP" altLang="en-US" sz="1100">
                          <a:latin typeface="+mn-lt"/>
                        </a:rPr>
                        <a:t>単純に実装する</a:t>
                      </a:r>
                    </a:p>
                  </a:txBody>
                  <a:tcPr anchor="ctr"/>
                </a:tc>
                <a:tc>
                  <a:txBody>
                    <a:bodyPr/>
                    <a:lstStyle/>
                    <a:p>
                      <a:r>
                        <a:rPr kumimoji="1" lang="ja-JP" altLang="en-US" sz="1100">
                          <a:latin typeface="+mn-lt"/>
                        </a:rPr>
                        <a:t>機能実現は</a:t>
                      </a:r>
                      <a:r>
                        <a:rPr kumimoji="1" lang="en-US" altLang="ja-JP" sz="1100" dirty="0">
                          <a:latin typeface="+mn-lt"/>
                        </a:rPr>
                        <a:t>Python</a:t>
                      </a:r>
                      <a:r>
                        <a:rPr kumimoji="1" lang="ja-JP" altLang="en-US" sz="1100">
                          <a:latin typeface="+mn-lt"/>
                        </a:rPr>
                        <a:t>のライブラリや</a:t>
                      </a:r>
                      <a:r>
                        <a:rPr kumimoji="1" lang="en-US" altLang="ja-JP" sz="1100" dirty="0">
                          <a:latin typeface="+mn-lt"/>
                        </a:rPr>
                        <a:t>IP</a:t>
                      </a:r>
                      <a:r>
                        <a:rPr kumimoji="1" lang="ja-JP" altLang="en-US" sz="1100">
                          <a:latin typeface="+mn-lt"/>
                        </a:rPr>
                        <a:t>を活用する</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915333071"/>
                  </a:ext>
                </a:extLst>
              </a:tr>
            </a:tbl>
          </a:graphicData>
        </a:graphic>
      </p:graphicFrame>
      <p:pic>
        <p:nvPicPr>
          <p:cNvPr id="3" name="図 2">
            <a:extLst>
              <a:ext uri="{FF2B5EF4-FFF2-40B4-BE49-F238E27FC236}">
                <a16:creationId xmlns:a16="http://schemas.microsoft.com/office/drawing/2014/main" id="{EAB4169C-906C-184B-BC87-719CC41DFC75}"/>
              </a:ext>
            </a:extLst>
          </p:cNvPr>
          <p:cNvPicPr>
            <a:picLocks noChangeAspect="1"/>
          </p:cNvPicPr>
          <p:nvPr/>
        </p:nvPicPr>
        <p:blipFill rotWithShape="1">
          <a:blip r:embed="rId3"/>
          <a:srcRect t="5899" r="2391" b="2428"/>
          <a:stretch/>
        </p:blipFill>
        <p:spPr>
          <a:xfrm>
            <a:off x="5525513" y="1992288"/>
            <a:ext cx="7276086" cy="7536640"/>
          </a:xfrm>
          <a:prstGeom prst="rect">
            <a:avLst/>
          </a:prstGeom>
        </p:spPr>
      </p:pic>
      <p:pic>
        <p:nvPicPr>
          <p:cNvPr id="2" name="図 1"/>
          <p:cNvPicPr>
            <a:picLocks noChangeAspect="1"/>
          </p:cNvPicPr>
          <p:nvPr/>
        </p:nvPicPr>
        <p:blipFill rotWithShape="1">
          <a:blip r:embed="rId4"/>
          <a:srcRect t="5424" r="49137" b="4175"/>
          <a:stretch/>
        </p:blipFill>
        <p:spPr>
          <a:xfrm>
            <a:off x="-7912" y="4800600"/>
            <a:ext cx="3857289" cy="2840833"/>
          </a:xfrm>
          <a:prstGeom prst="rect">
            <a:avLst/>
          </a:prstGeom>
        </p:spPr>
      </p:pic>
      <p:pic>
        <p:nvPicPr>
          <p:cNvPr id="18" name="図 17">
            <a:extLst>
              <a:ext uri="{FF2B5EF4-FFF2-40B4-BE49-F238E27FC236}">
                <a16:creationId xmlns:a16="http://schemas.microsoft.com/office/drawing/2014/main" id="{03D7CA08-A647-0140-9D83-821702EF9D44}"/>
              </a:ext>
            </a:extLst>
          </p:cNvPr>
          <p:cNvPicPr>
            <a:picLocks noChangeAspect="1"/>
          </p:cNvPicPr>
          <p:nvPr/>
        </p:nvPicPr>
        <p:blipFill rotWithShape="1">
          <a:blip r:embed="rId4"/>
          <a:srcRect l="49968" t="5424" r="1106" b="29413"/>
          <a:stretch/>
        </p:blipFill>
        <p:spPr>
          <a:xfrm>
            <a:off x="1783699" y="7536904"/>
            <a:ext cx="3710384" cy="2047719"/>
          </a:xfrm>
          <a:prstGeom prst="rect">
            <a:avLst/>
          </a:prstGeom>
        </p:spPr>
      </p:pic>
    </p:spTree>
    <p:extLst>
      <p:ext uri="{BB962C8B-B14F-4D97-AF65-F5344CB8AC3E}">
        <p14:creationId xmlns:p14="http://schemas.microsoft.com/office/powerpoint/2010/main" val="1591279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40054195-23B1-AC40-A656-59B2971BA6A1}"/>
              </a:ext>
            </a:extLst>
          </p:cNvPr>
          <p:cNvPicPr>
            <a:picLocks noChangeAspect="1"/>
          </p:cNvPicPr>
          <p:nvPr/>
        </p:nvPicPr>
        <p:blipFill rotWithShape="1">
          <a:blip r:embed="rId2"/>
          <a:srcRect l="2193" t="4858" r="4281" b="3467"/>
          <a:stretch/>
        </p:blipFill>
        <p:spPr>
          <a:xfrm>
            <a:off x="6852934" y="-121823"/>
            <a:ext cx="5311536" cy="3016428"/>
          </a:xfrm>
          <a:prstGeom prst="rect">
            <a:avLst/>
          </a:prstGeom>
        </p:spPr>
      </p:pic>
      <p:pic>
        <p:nvPicPr>
          <p:cNvPr id="15" name="図 14">
            <a:extLst>
              <a:ext uri="{FF2B5EF4-FFF2-40B4-BE49-F238E27FC236}">
                <a16:creationId xmlns:a16="http://schemas.microsoft.com/office/drawing/2014/main" id="{CF44377E-D257-A74E-B9D2-C1F7CA192933}"/>
              </a:ext>
            </a:extLst>
          </p:cNvPr>
          <p:cNvPicPr>
            <a:picLocks noChangeAspect="1"/>
          </p:cNvPicPr>
          <p:nvPr/>
        </p:nvPicPr>
        <p:blipFill rotWithShape="1">
          <a:blip r:embed="rId3"/>
          <a:srcRect l="1358" t="3844" r="1998" b="2379"/>
          <a:stretch/>
        </p:blipFill>
        <p:spPr>
          <a:xfrm>
            <a:off x="-79920" y="99984"/>
            <a:ext cx="5715151" cy="4844632"/>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10904699" y="-23936"/>
            <a:ext cx="1904813"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chemeClr val="tx1"/>
                </a:solidFill>
                <a:latin typeface="+mj-lt"/>
              </a:rPr>
              <a:t>分析モデル</a:t>
            </a:r>
          </a:p>
        </p:txBody>
      </p:sp>
      <p:sp>
        <p:nvSpPr>
          <p:cNvPr id="12" name="正方形/長方形 11">
            <a:extLst>
              <a:ext uri="{FF2B5EF4-FFF2-40B4-BE49-F238E27FC236}">
                <a16:creationId xmlns:a16="http://schemas.microsoft.com/office/drawing/2014/main" id="{6A2DB86A-4044-EE46-AC68-9F7438AD8221}"/>
              </a:ext>
            </a:extLst>
          </p:cNvPr>
          <p:cNvSpPr/>
          <p:nvPr/>
        </p:nvSpPr>
        <p:spPr>
          <a:xfrm>
            <a:off x="-7912" y="-23936"/>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51" name="正方形/長方形 50">
            <a:extLst>
              <a:ext uri="{FF2B5EF4-FFF2-40B4-BE49-F238E27FC236}">
                <a16:creationId xmlns:a16="http://schemas.microsoft.com/office/drawing/2014/main" id="{CE58B199-69DB-AC41-8D1C-6DDA1D6BF08D}"/>
              </a:ext>
            </a:extLst>
          </p:cNvPr>
          <p:cNvSpPr/>
          <p:nvPr/>
        </p:nvSpPr>
        <p:spPr>
          <a:xfrm>
            <a:off x="5752728" y="2947502"/>
            <a:ext cx="6912768"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tx1"/>
                </a:solidFill>
              </a:rPr>
              <a:t>プロジェクトのコンセプト「シンプルに設計する」から</a:t>
            </a:r>
            <a:r>
              <a:rPr lang="en-US" altLang="ja-JP" sz="1200" dirty="0">
                <a:solidFill>
                  <a:schemeClr val="tx1"/>
                </a:solidFill>
              </a:rPr>
              <a:t>4</a:t>
            </a:r>
            <a:r>
              <a:rPr lang="ja-JP" altLang="en-US" sz="1200">
                <a:solidFill>
                  <a:schemeClr val="tx1"/>
                </a:solidFill>
              </a:rPr>
              <a:t>つの指針を定義した。</a:t>
            </a:r>
          </a:p>
        </p:txBody>
      </p:sp>
      <p:sp>
        <p:nvSpPr>
          <p:cNvPr id="55" name="正方形/長方形 54">
            <a:extLst>
              <a:ext uri="{FF2B5EF4-FFF2-40B4-BE49-F238E27FC236}">
                <a16:creationId xmlns:a16="http://schemas.microsoft.com/office/drawing/2014/main" id="{A5E03ED9-5C1F-A747-9C1A-9001650AEF13}"/>
              </a:ext>
            </a:extLst>
          </p:cNvPr>
          <p:cNvSpPr/>
          <p:nvPr/>
        </p:nvSpPr>
        <p:spPr>
          <a:xfrm>
            <a:off x="2927246" y="242863"/>
            <a:ext cx="1595718" cy="16524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司令・システム</a:t>
            </a:r>
          </a:p>
        </p:txBody>
      </p:sp>
      <p:cxnSp>
        <p:nvCxnSpPr>
          <p:cNvPr id="62" name="直線コネクタ 61">
            <a:extLst>
              <a:ext uri="{FF2B5EF4-FFF2-40B4-BE49-F238E27FC236}">
                <a16:creationId xmlns:a16="http://schemas.microsoft.com/office/drawing/2014/main" id="{B4AE2357-C232-9442-B3E6-87E2C5B8F282}"/>
              </a:ext>
            </a:extLst>
          </p:cNvPr>
          <p:cNvCxnSpPr>
            <a:cxnSpLocks/>
          </p:cNvCxnSpPr>
          <p:nvPr/>
        </p:nvCxnSpPr>
        <p:spPr>
          <a:xfrm>
            <a:off x="7593445" y="2947502"/>
            <a:ext cx="5208155"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EAA80773-423E-0D42-95B2-C82AE5F18C92}"/>
              </a:ext>
            </a:extLst>
          </p:cNvPr>
          <p:cNvCxnSpPr>
            <a:cxnSpLocks/>
          </p:cNvCxnSpPr>
          <p:nvPr/>
        </p:nvCxnSpPr>
        <p:spPr>
          <a:xfrm>
            <a:off x="5680720" y="-23936"/>
            <a:ext cx="0" cy="5001465"/>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3D9BB4F0-C2F7-5945-90D0-1B1DC2838AB8}"/>
              </a:ext>
            </a:extLst>
          </p:cNvPr>
          <p:cNvSpPr/>
          <p:nvPr/>
        </p:nvSpPr>
        <p:spPr>
          <a:xfrm>
            <a:off x="5680720" y="-23936"/>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57" name="正方形/長方形 56">
            <a:extLst>
              <a:ext uri="{FF2B5EF4-FFF2-40B4-BE49-F238E27FC236}">
                <a16:creationId xmlns:a16="http://schemas.microsoft.com/office/drawing/2014/main" id="{6BE7792D-C360-D145-AFD4-27A6F95E385E}"/>
              </a:ext>
            </a:extLst>
          </p:cNvPr>
          <p:cNvSpPr/>
          <p:nvPr/>
        </p:nvSpPr>
        <p:spPr>
          <a:xfrm>
            <a:off x="5680720" y="256835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cxnSp>
        <p:nvCxnSpPr>
          <p:cNvPr id="69" name="直線コネクタ 68">
            <a:extLst>
              <a:ext uri="{FF2B5EF4-FFF2-40B4-BE49-F238E27FC236}">
                <a16:creationId xmlns:a16="http://schemas.microsoft.com/office/drawing/2014/main" id="{EE2D6431-017A-CB47-97CD-95AB3650D888}"/>
              </a:ext>
            </a:extLst>
          </p:cNvPr>
          <p:cNvCxnSpPr>
            <a:cxnSpLocks/>
          </p:cNvCxnSpPr>
          <p:nvPr/>
        </p:nvCxnSpPr>
        <p:spPr>
          <a:xfrm>
            <a:off x="0" y="5005985"/>
            <a:ext cx="12801600"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C72AB228-670C-DF42-B929-2F031863649C}"/>
              </a:ext>
            </a:extLst>
          </p:cNvPr>
          <p:cNvSpPr/>
          <p:nvPr/>
        </p:nvSpPr>
        <p:spPr>
          <a:xfrm>
            <a:off x="0" y="5016624"/>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pic>
        <p:nvPicPr>
          <p:cNvPr id="2" name="図 1"/>
          <p:cNvPicPr>
            <a:picLocks noChangeAspect="1"/>
          </p:cNvPicPr>
          <p:nvPr/>
        </p:nvPicPr>
        <p:blipFill rotWithShape="1">
          <a:blip r:embed="rId4"/>
          <a:srcRect t="5424" r="1106" b="4175"/>
          <a:stretch/>
        </p:blipFill>
        <p:spPr>
          <a:xfrm>
            <a:off x="0" y="5523603"/>
            <a:ext cx="9505056" cy="3600401"/>
          </a:xfrm>
          <a:prstGeom prst="rect">
            <a:avLst/>
          </a:prstGeom>
        </p:spPr>
      </p:pic>
      <p:graphicFrame>
        <p:nvGraphicFramePr>
          <p:cNvPr id="17" name="表 16">
            <a:extLst>
              <a:ext uri="{FF2B5EF4-FFF2-40B4-BE49-F238E27FC236}">
                <a16:creationId xmlns:a16="http://schemas.microsoft.com/office/drawing/2014/main" id="{B8D73D49-72CF-364B-B766-11A1281D9E31}"/>
              </a:ext>
            </a:extLst>
          </p:cNvPr>
          <p:cNvGraphicFramePr>
            <a:graphicFrameLocks noGrp="1"/>
          </p:cNvGraphicFramePr>
          <p:nvPr>
            <p:extLst>
              <p:ext uri="{D42A27DB-BD31-4B8C-83A1-F6EECF244321}">
                <p14:modId xmlns:p14="http://schemas.microsoft.com/office/powerpoint/2010/main" val="3945795761"/>
              </p:ext>
            </p:extLst>
          </p:nvPr>
        </p:nvGraphicFramePr>
        <p:xfrm>
          <a:off x="5872726" y="3311445"/>
          <a:ext cx="6700694" cy="1624986"/>
        </p:xfrm>
        <a:graphic>
          <a:graphicData uri="http://schemas.openxmlformats.org/drawingml/2006/table">
            <a:tbl>
              <a:tblPr firstRow="1" bandRow="1">
                <a:tableStyleId>{5940675A-B579-460E-94D1-54222C63F5DA}</a:tableStyleId>
              </a:tblPr>
              <a:tblGrid>
                <a:gridCol w="279276">
                  <a:extLst>
                    <a:ext uri="{9D8B030D-6E8A-4147-A177-3AD203B41FA5}">
                      <a16:colId xmlns:a16="http://schemas.microsoft.com/office/drawing/2014/main" val="383421816"/>
                    </a:ext>
                  </a:extLst>
                </a:gridCol>
                <a:gridCol w="1200468">
                  <a:extLst>
                    <a:ext uri="{9D8B030D-6E8A-4147-A177-3AD203B41FA5}">
                      <a16:colId xmlns:a16="http://schemas.microsoft.com/office/drawing/2014/main" val="1627974610"/>
                    </a:ext>
                  </a:extLst>
                </a:gridCol>
                <a:gridCol w="3152786">
                  <a:extLst>
                    <a:ext uri="{9D8B030D-6E8A-4147-A177-3AD203B41FA5}">
                      <a16:colId xmlns:a16="http://schemas.microsoft.com/office/drawing/2014/main" val="3840063680"/>
                    </a:ext>
                  </a:extLst>
                </a:gridCol>
                <a:gridCol w="2068164">
                  <a:extLst>
                    <a:ext uri="{9D8B030D-6E8A-4147-A177-3AD203B41FA5}">
                      <a16:colId xmlns:a16="http://schemas.microsoft.com/office/drawing/2014/main" val="4054473112"/>
                    </a:ext>
                  </a:extLst>
                </a:gridCol>
              </a:tblGrid>
              <a:tr h="240960">
                <a:tc>
                  <a:txBody>
                    <a:bodyPr/>
                    <a:lstStyle/>
                    <a:p>
                      <a:pPr algn="ctr"/>
                      <a:endParaRPr kumimoji="1" lang="ja-JP" altLang="en-US" sz="1100">
                        <a:latin typeface="+mn-lt"/>
                      </a:endParaRPr>
                    </a:p>
                  </a:txBody>
                  <a:tcPr anchor="ctr">
                    <a:solidFill>
                      <a:schemeClr val="bg1">
                        <a:lumMod val="95000"/>
                      </a:schemeClr>
                    </a:solidFill>
                  </a:tcPr>
                </a:tc>
                <a:tc>
                  <a:txBody>
                    <a:bodyPr/>
                    <a:lstStyle/>
                    <a:p>
                      <a:pPr algn="ctr"/>
                      <a:r>
                        <a:rPr kumimoji="1" lang="ja-JP" altLang="en-US" sz="1100">
                          <a:latin typeface="+mn-lt"/>
                        </a:rPr>
                        <a:t>コンセプト</a:t>
                      </a:r>
                    </a:p>
                  </a:txBody>
                  <a:tcPr anchor="ctr"/>
                </a:tc>
                <a:tc>
                  <a:txBody>
                    <a:bodyPr/>
                    <a:lstStyle/>
                    <a:p>
                      <a:pPr algn="ctr"/>
                      <a:r>
                        <a:rPr kumimoji="1" lang="ja-JP" altLang="en-US" sz="1100">
                          <a:latin typeface="+mn-lt"/>
                        </a:rPr>
                        <a:t>指針</a:t>
                      </a:r>
                    </a:p>
                  </a:txBody>
                  <a:tcPr anchor="ctr"/>
                </a:tc>
                <a:tc>
                  <a:txBody>
                    <a:bodyPr/>
                    <a:lstStyle/>
                    <a:p>
                      <a:pPr algn="ctr"/>
                      <a:r>
                        <a:rPr kumimoji="1" lang="ja-JP" altLang="en-US" sz="1100">
                          <a:latin typeface="+mn-lt"/>
                        </a:rPr>
                        <a:t>有効性の検証</a:t>
                      </a:r>
                    </a:p>
                  </a:txBody>
                  <a:tcPr anchor="ctr"/>
                </a:tc>
                <a:extLst>
                  <a:ext uri="{0D108BD9-81ED-4DB2-BD59-A6C34878D82A}">
                    <a16:rowId xmlns:a16="http://schemas.microsoft.com/office/drawing/2014/main" val="2167842571"/>
                  </a:ext>
                </a:extLst>
              </a:tr>
              <a:tr h="240960">
                <a:tc>
                  <a:txBody>
                    <a:bodyPr/>
                    <a:lstStyle/>
                    <a:p>
                      <a:pPr algn="ctr"/>
                      <a:r>
                        <a:rPr kumimoji="1" lang="ja-JP" altLang="en-US" sz="1100">
                          <a:latin typeface="+mn-lt"/>
                        </a:rPr>
                        <a:t>①</a:t>
                      </a:r>
                    </a:p>
                  </a:txBody>
                  <a:tcPr anchor="ctr">
                    <a:solidFill>
                      <a:schemeClr val="bg1">
                        <a:lumMod val="95000"/>
                      </a:schemeClr>
                    </a:solidFill>
                  </a:tcPr>
                </a:tc>
                <a:tc>
                  <a:txBody>
                    <a:bodyPr/>
                    <a:lstStyle/>
                    <a:p>
                      <a:r>
                        <a:rPr kumimoji="1" lang="ja-JP" altLang="en-US" sz="1100">
                          <a:latin typeface="+mn-lt"/>
                        </a:rPr>
                        <a:t>単純に解く</a:t>
                      </a:r>
                    </a:p>
                  </a:txBody>
                  <a:tcPr anchor="ctr"/>
                </a:tc>
                <a:tc>
                  <a:txBody>
                    <a:bodyPr/>
                    <a:lstStyle/>
                    <a:p>
                      <a:r>
                        <a:rPr kumimoji="1" lang="ja-JP" altLang="en-US" sz="1100">
                          <a:latin typeface="+mn-lt"/>
                        </a:rPr>
                        <a:t>フルビンゴのみを狙う</a:t>
                      </a:r>
                    </a:p>
                  </a:txBody>
                  <a:tcPr anchor="ctr"/>
                </a:tc>
                <a:tc>
                  <a:txBody>
                    <a:bodyPr/>
                    <a:lstStyle/>
                    <a:p>
                      <a:r>
                        <a:rPr kumimoji="1" lang="ja-JP" altLang="en-US" sz="1100">
                          <a:latin typeface="+mn-lt"/>
                        </a:rPr>
                        <a:t>検索の組み合わせの削減</a:t>
                      </a:r>
                    </a:p>
                  </a:txBody>
                  <a:tcPr anchor="ctr"/>
                </a:tc>
                <a:extLst>
                  <a:ext uri="{0D108BD9-81ED-4DB2-BD59-A6C34878D82A}">
                    <a16:rowId xmlns:a16="http://schemas.microsoft.com/office/drawing/2014/main" val="2854543546"/>
                  </a:ext>
                </a:extLst>
              </a:tr>
              <a:tr h="368942">
                <a:tc>
                  <a:txBody>
                    <a:bodyPr/>
                    <a:lstStyle/>
                    <a:p>
                      <a:pPr algn="ctr"/>
                      <a:r>
                        <a:rPr kumimoji="1" lang="ja-JP" altLang="en-US" sz="1100">
                          <a:latin typeface="+mn-lt"/>
                        </a:rPr>
                        <a:t>②</a:t>
                      </a:r>
                    </a:p>
                  </a:txBody>
                  <a:tcPr anchor="ctr">
                    <a:solidFill>
                      <a:schemeClr val="bg1">
                        <a:lumMod val="95000"/>
                      </a:schemeClr>
                    </a:solidFill>
                  </a:tcPr>
                </a:tc>
                <a:tc>
                  <a:txBody>
                    <a:bodyPr/>
                    <a:lstStyle/>
                    <a:p>
                      <a:r>
                        <a:rPr kumimoji="1" lang="ja-JP" altLang="en-US" sz="1100">
                          <a:latin typeface="+mn-lt"/>
                        </a:rPr>
                        <a:t>単純に動作する</a:t>
                      </a:r>
                    </a:p>
                  </a:txBody>
                  <a:tcPr anchor="ctr"/>
                </a:tc>
                <a:tc>
                  <a:txBody>
                    <a:bodyPr/>
                    <a:lstStyle/>
                    <a:p>
                      <a:r>
                        <a:rPr kumimoji="1" lang="ja-JP" altLang="en-US" sz="1100">
                          <a:latin typeface="+mn-lt"/>
                        </a:rPr>
                        <a:t>ブロックが置かれた交差サークルは通過しない</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3577970640"/>
                  </a:ext>
                </a:extLst>
              </a:tr>
              <a:tr h="368942">
                <a:tc>
                  <a:txBody>
                    <a:bodyPr/>
                    <a:lstStyle/>
                    <a:p>
                      <a:pPr algn="ctr"/>
                      <a:r>
                        <a:rPr kumimoji="1" lang="ja-JP" altLang="en-US" sz="1100">
                          <a:latin typeface="+mn-lt"/>
                        </a:rPr>
                        <a:t>③</a:t>
                      </a:r>
                    </a:p>
                  </a:txBody>
                  <a:tcPr anchor="ctr">
                    <a:solidFill>
                      <a:schemeClr val="bg1">
                        <a:lumMod val="95000"/>
                      </a:schemeClr>
                    </a:solidFill>
                  </a:tcPr>
                </a:tc>
                <a:tc>
                  <a:txBody>
                    <a:bodyPr/>
                    <a:lstStyle/>
                    <a:p>
                      <a:r>
                        <a:rPr kumimoji="1" lang="ja-JP" altLang="en-US" sz="1100">
                          <a:latin typeface="+mn-lt"/>
                        </a:rPr>
                        <a:t>単純に探索する</a:t>
                      </a:r>
                    </a:p>
                  </a:txBody>
                  <a:tcPr anchor="ctr"/>
                </a:tc>
                <a:tc>
                  <a:txBody>
                    <a:bodyPr/>
                    <a:lstStyle/>
                    <a:p>
                      <a:r>
                        <a:rPr kumimoji="1" lang="ja-JP" altLang="en-US" sz="1100">
                          <a:latin typeface="+mn-lt"/>
                        </a:rPr>
                        <a:t>運搬経路は</a:t>
                      </a:r>
                      <a:r>
                        <a:rPr kumimoji="1" lang="en-US" altLang="ja-JP" sz="1100" dirty="0">
                          <a:latin typeface="+mn-lt"/>
                        </a:rPr>
                        <a:t>A*</a:t>
                      </a:r>
                      <a:r>
                        <a:rPr kumimoji="1" lang="ja-JP" altLang="en-US" sz="1100">
                          <a:latin typeface="+mn-lt"/>
                        </a:rPr>
                        <a:t>探索を繰り返す事によって行う</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2706944577"/>
                  </a:ext>
                </a:extLst>
              </a:tr>
              <a:tr h="368942">
                <a:tc>
                  <a:txBody>
                    <a:bodyPr/>
                    <a:lstStyle/>
                    <a:p>
                      <a:pPr algn="ctr"/>
                      <a:r>
                        <a:rPr kumimoji="1" lang="ja-JP" altLang="en-US" sz="1100">
                          <a:latin typeface="+mn-lt"/>
                        </a:rPr>
                        <a:t>④</a:t>
                      </a:r>
                    </a:p>
                  </a:txBody>
                  <a:tcPr anchor="ctr">
                    <a:solidFill>
                      <a:schemeClr val="bg1">
                        <a:lumMod val="95000"/>
                      </a:schemeClr>
                    </a:solidFill>
                  </a:tcPr>
                </a:tc>
                <a:tc>
                  <a:txBody>
                    <a:bodyPr/>
                    <a:lstStyle/>
                    <a:p>
                      <a:r>
                        <a:rPr kumimoji="1" lang="ja-JP" altLang="en-US" sz="1100">
                          <a:latin typeface="+mn-lt"/>
                        </a:rPr>
                        <a:t>単純に実装する</a:t>
                      </a:r>
                    </a:p>
                  </a:txBody>
                  <a:tcPr anchor="ctr"/>
                </a:tc>
                <a:tc>
                  <a:txBody>
                    <a:bodyPr/>
                    <a:lstStyle/>
                    <a:p>
                      <a:r>
                        <a:rPr kumimoji="1" lang="ja-JP" altLang="en-US" sz="1100">
                          <a:latin typeface="+mn-lt"/>
                        </a:rPr>
                        <a:t>機能実現は</a:t>
                      </a:r>
                      <a:r>
                        <a:rPr kumimoji="1" lang="en-US" altLang="ja-JP" sz="1100" dirty="0">
                          <a:latin typeface="+mn-lt"/>
                        </a:rPr>
                        <a:t>Python</a:t>
                      </a:r>
                      <a:r>
                        <a:rPr kumimoji="1" lang="ja-JP" altLang="en-US" sz="1100">
                          <a:latin typeface="+mn-lt"/>
                        </a:rPr>
                        <a:t>のライブラリや</a:t>
                      </a:r>
                      <a:r>
                        <a:rPr kumimoji="1" lang="en-US" altLang="ja-JP" sz="1100" dirty="0">
                          <a:latin typeface="+mn-lt"/>
                        </a:rPr>
                        <a:t>IP</a:t>
                      </a:r>
                      <a:r>
                        <a:rPr kumimoji="1" lang="ja-JP" altLang="en-US" sz="1100">
                          <a:latin typeface="+mn-lt"/>
                        </a:rPr>
                        <a:t>を活用する</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915333071"/>
                  </a:ext>
                </a:extLst>
              </a:tr>
            </a:tbl>
          </a:graphicData>
        </a:graphic>
      </p:graphicFrame>
      <p:pic>
        <p:nvPicPr>
          <p:cNvPr id="3" name="図 2">
            <a:extLst>
              <a:ext uri="{FF2B5EF4-FFF2-40B4-BE49-F238E27FC236}">
                <a16:creationId xmlns:a16="http://schemas.microsoft.com/office/drawing/2014/main" id="{EAB4169C-906C-184B-BC87-719CC41DFC75}"/>
              </a:ext>
            </a:extLst>
          </p:cNvPr>
          <p:cNvPicPr>
            <a:picLocks noChangeAspect="1"/>
          </p:cNvPicPr>
          <p:nvPr/>
        </p:nvPicPr>
        <p:blipFill>
          <a:blip r:embed="rId5"/>
          <a:stretch>
            <a:fillRect/>
          </a:stretch>
        </p:blipFill>
        <p:spPr>
          <a:xfrm>
            <a:off x="10104444" y="-676662"/>
            <a:ext cx="8705566" cy="9601200"/>
          </a:xfrm>
          <a:prstGeom prst="rect">
            <a:avLst/>
          </a:prstGeom>
        </p:spPr>
      </p:pic>
    </p:spTree>
    <p:extLst>
      <p:ext uri="{BB962C8B-B14F-4D97-AF65-F5344CB8AC3E}">
        <p14:creationId xmlns:p14="http://schemas.microsoft.com/office/powerpoint/2010/main" val="795373566"/>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2307</TotalTime>
  <Words>1265</Words>
  <Application>Microsoft Macintosh PowerPoint</Application>
  <PresentationFormat>A3 297x420 mm</PresentationFormat>
  <Paragraphs>284</Paragraphs>
  <Slides>27</Slides>
  <Notes>6</Notes>
  <HiddenSlides>1</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27</vt:i4>
      </vt:variant>
    </vt:vector>
  </HeadingPairs>
  <TitlesOfParts>
    <vt:vector size="36"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設計モデル</vt:lpstr>
      <vt:lpstr>PowerPoint プレゼンテーション</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Microsoft Office ユーザー</cp:lastModifiedBy>
  <cp:revision>314</cp:revision>
  <cp:lastPrinted>2018-04-01T05:10:42Z</cp:lastPrinted>
  <dcterms:created xsi:type="dcterms:W3CDTF">2002-02-28T07:41:56Z</dcterms:created>
  <dcterms:modified xsi:type="dcterms:W3CDTF">2019-08-13T11:18:53Z</dcterms:modified>
</cp:coreProperties>
</file>